
<file path=[Content_Types].xml><?xml version="1.0" encoding="utf-8"?>
<Types xmlns="http://schemas.openxmlformats.org/package/2006/content-types">
  <Default Extension="bin" ContentType="image/unknown"/>
  <Default Extension="jfif" ContentType="image/jpeg"/>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Override1.xml" ContentType="application/vnd.openxmlformats-officedocument.themeOverride+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media/image64.jpg" ContentType="image/jpg"/>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4"/>
  </p:sldMasterIdLst>
  <p:notesMasterIdLst>
    <p:notesMasterId r:id="rId121"/>
  </p:notesMasterIdLst>
  <p:sldIdLst>
    <p:sldId id="266" r:id="rId5"/>
    <p:sldId id="10121" r:id="rId6"/>
    <p:sldId id="10178" r:id="rId7"/>
    <p:sldId id="10177" r:id="rId8"/>
    <p:sldId id="10123" r:id="rId9"/>
    <p:sldId id="10137" r:id="rId10"/>
    <p:sldId id="303" r:id="rId11"/>
    <p:sldId id="9932" r:id="rId12"/>
    <p:sldId id="9914" r:id="rId13"/>
    <p:sldId id="9904" r:id="rId14"/>
    <p:sldId id="10172" r:id="rId15"/>
    <p:sldId id="10163" r:id="rId16"/>
    <p:sldId id="10144" r:id="rId17"/>
    <p:sldId id="10139" r:id="rId18"/>
    <p:sldId id="10171" r:id="rId19"/>
    <p:sldId id="10125" r:id="rId20"/>
    <p:sldId id="10140" r:id="rId21"/>
    <p:sldId id="10164" r:id="rId22"/>
    <p:sldId id="9877" r:id="rId23"/>
    <p:sldId id="9903" r:id="rId24"/>
    <p:sldId id="9913" r:id="rId25"/>
    <p:sldId id="10180" r:id="rId26"/>
    <p:sldId id="10145" r:id="rId27"/>
    <p:sldId id="10141" r:id="rId28"/>
    <p:sldId id="9905" r:id="rId29"/>
    <p:sldId id="10138" r:id="rId30"/>
    <p:sldId id="10149" r:id="rId31"/>
    <p:sldId id="10147" r:id="rId32"/>
    <p:sldId id="10148" r:id="rId33"/>
    <p:sldId id="9901" r:id="rId34"/>
    <p:sldId id="10179" r:id="rId35"/>
    <p:sldId id="10146" r:id="rId36"/>
    <p:sldId id="10151" r:id="rId37"/>
    <p:sldId id="10152" r:id="rId38"/>
    <p:sldId id="9926" r:id="rId39"/>
    <p:sldId id="9891" r:id="rId40"/>
    <p:sldId id="10154" r:id="rId41"/>
    <p:sldId id="10155" r:id="rId42"/>
    <p:sldId id="10156" r:id="rId43"/>
    <p:sldId id="10142" r:id="rId44"/>
    <p:sldId id="10169" r:id="rId45"/>
    <p:sldId id="10157" r:id="rId46"/>
    <p:sldId id="10161" r:id="rId47"/>
    <p:sldId id="9916" r:id="rId48"/>
    <p:sldId id="10173" r:id="rId49"/>
    <p:sldId id="10167" r:id="rId50"/>
    <p:sldId id="9895" r:id="rId51"/>
    <p:sldId id="9885" r:id="rId52"/>
    <p:sldId id="9899" r:id="rId53"/>
    <p:sldId id="10166" r:id="rId54"/>
    <p:sldId id="9883" r:id="rId55"/>
    <p:sldId id="9884" r:id="rId56"/>
    <p:sldId id="10174" r:id="rId57"/>
    <p:sldId id="10176" r:id="rId58"/>
    <p:sldId id="10143" r:id="rId59"/>
    <p:sldId id="9880" r:id="rId60"/>
    <p:sldId id="9894" r:id="rId61"/>
    <p:sldId id="10181" r:id="rId62"/>
    <p:sldId id="10170" r:id="rId63"/>
    <p:sldId id="9927" r:id="rId64"/>
    <p:sldId id="9911" r:id="rId65"/>
    <p:sldId id="10038" r:id="rId66"/>
    <p:sldId id="9945" r:id="rId67"/>
    <p:sldId id="10066" r:id="rId68"/>
    <p:sldId id="9944" r:id="rId69"/>
    <p:sldId id="9923" r:id="rId70"/>
    <p:sldId id="10158" r:id="rId71"/>
    <p:sldId id="9924" r:id="rId72"/>
    <p:sldId id="9897" r:id="rId73"/>
    <p:sldId id="9879" r:id="rId74"/>
    <p:sldId id="9974" r:id="rId75"/>
    <p:sldId id="9892" r:id="rId76"/>
    <p:sldId id="9953" r:id="rId77"/>
    <p:sldId id="10045" r:id="rId78"/>
    <p:sldId id="10067" r:id="rId79"/>
    <p:sldId id="10035" r:id="rId80"/>
    <p:sldId id="10068" r:id="rId81"/>
    <p:sldId id="10046" r:id="rId82"/>
    <p:sldId id="10048" r:id="rId83"/>
    <p:sldId id="10106" r:id="rId84"/>
    <p:sldId id="9893" r:id="rId85"/>
    <p:sldId id="10159" r:id="rId86"/>
    <p:sldId id="10044" r:id="rId87"/>
    <p:sldId id="10080" r:id="rId88"/>
    <p:sldId id="10090" r:id="rId89"/>
    <p:sldId id="10168" r:id="rId90"/>
    <p:sldId id="9925" r:id="rId91"/>
    <p:sldId id="9928" r:id="rId92"/>
    <p:sldId id="9930" r:id="rId93"/>
    <p:sldId id="10128" r:id="rId94"/>
    <p:sldId id="10183" r:id="rId95"/>
    <p:sldId id="10162" r:id="rId96"/>
    <p:sldId id="9917" r:id="rId97"/>
    <p:sldId id="10182" r:id="rId98"/>
    <p:sldId id="9910" r:id="rId99"/>
    <p:sldId id="10104" r:id="rId100"/>
    <p:sldId id="9866" r:id="rId101"/>
    <p:sldId id="10184" r:id="rId102"/>
    <p:sldId id="10119" r:id="rId103"/>
    <p:sldId id="10160" r:id="rId104"/>
    <p:sldId id="9922" r:id="rId105"/>
    <p:sldId id="9908" r:id="rId106"/>
    <p:sldId id="9920" r:id="rId107"/>
    <p:sldId id="9900" r:id="rId108"/>
    <p:sldId id="9887" r:id="rId109"/>
    <p:sldId id="9912" r:id="rId110"/>
    <p:sldId id="9931" r:id="rId111"/>
    <p:sldId id="9919" r:id="rId112"/>
    <p:sldId id="10122" r:id="rId113"/>
    <p:sldId id="10132" r:id="rId114"/>
    <p:sldId id="10129" r:id="rId115"/>
    <p:sldId id="10130" r:id="rId116"/>
    <p:sldId id="10131" r:id="rId117"/>
    <p:sldId id="10133" r:id="rId118"/>
    <p:sldId id="10134" r:id="rId119"/>
    <p:sldId id="10135" r:id="rId1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reface" id="{CFEC5980-8043-CA4C-8EB1-F746007347D1}">
          <p14:sldIdLst>
            <p14:sldId id="266"/>
            <p14:sldId id="10121"/>
            <p14:sldId id="10178"/>
            <p14:sldId id="10177"/>
          </p14:sldIdLst>
        </p14:section>
        <p14:section name="Motivation: Cross Pollination so we speak the same language (20 mins)" id="{C40A7B83-B921-4727-9560-DE455538F4CF}">
          <p14:sldIdLst>
            <p14:sldId id="10123"/>
            <p14:sldId id="10137"/>
            <p14:sldId id="303"/>
            <p14:sldId id="9932"/>
            <p14:sldId id="9914"/>
            <p14:sldId id="9904"/>
            <p14:sldId id="10172"/>
            <p14:sldId id="10163"/>
            <p14:sldId id="10144"/>
            <p14:sldId id="10139"/>
            <p14:sldId id="10171"/>
            <p14:sldId id="10125"/>
            <p14:sldId id="10140"/>
            <p14:sldId id="10164"/>
            <p14:sldId id="9877"/>
            <p14:sldId id="9903"/>
            <p14:sldId id="9913"/>
          </p14:sldIdLst>
        </p14:section>
        <p14:section name="Traditional Medical Device approval cycle and classes (10 minutes)" id="{547D8E7A-A43F-44C4-8A1C-D00E24CD6210}">
          <p14:sldIdLst>
            <p14:sldId id="10180"/>
            <p14:sldId id="10145"/>
            <p14:sldId id="10141"/>
            <p14:sldId id="9905"/>
            <p14:sldId id="10138"/>
            <p14:sldId id="10149"/>
            <p14:sldId id="10147"/>
            <p14:sldId id="10148"/>
            <p14:sldId id="9901"/>
            <p14:sldId id="10179"/>
            <p14:sldId id="10146"/>
            <p14:sldId id="10151"/>
            <p14:sldId id="10152"/>
          </p14:sldIdLst>
        </p14:section>
        <p14:section name="Software as a Medical Device: Need and opportunities (15 minutes)" id="{A1ADC740-40EC-4930-82B4-9E6C1BA45D44}">
          <p14:sldIdLst>
            <p14:sldId id="9926"/>
            <p14:sldId id="9891"/>
            <p14:sldId id="10154"/>
            <p14:sldId id="10155"/>
            <p14:sldId id="10156"/>
            <p14:sldId id="10142"/>
            <p14:sldId id="10169"/>
            <p14:sldId id="10157"/>
          </p14:sldIdLst>
        </p14:section>
        <p14:section name="Break 1" id="{262C9521-6744-48B5-A517-7DDA1BA87D5A}">
          <p14:sldIdLst>
            <p14:sldId id="10161"/>
            <p14:sldId id="9916"/>
          </p14:sldIdLst>
        </p14:section>
        <p14:section name="Shortcomings of current regulations and advances in AI  (10 minutes)" id="{BD277137-B079-41D5-A0DE-366B7CC2B14B}">
          <p14:sldIdLst>
            <p14:sldId id="10173"/>
            <p14:sldId id="10167"/>
            <p14:sldId id="9895"/>
            <p14:sldId id="9885"/>
            <p14:sldId id="9899"/>
            <p14:sldId id="10166"/>
            <p14:sldId id="9883"/>
            <p14:sldId id="9884"/>
            <p14:sldId id="10174"/>
            <p14:sldId id="10176"/>
            <p14:sldId id="10143"/>
            <p14:sldId id="9880"/>
            <p14:sldId id="9894"/>
          </p14:sldIdLst>
        </p14:section>
        <p14:section name="Regulating AI: opportunities for the AI expert (45 minutes)" id="{66D40CB0-09DD-429A-BF1A-10C477E467FC}">
          <p14:sldIdLst>
            <p14:sldId id="10181"/>
            <p14:sldId id="10170"/>
            <p14:sldId id="9927"/>
            <p14:sldId id="9911"/>
            <p14:sldId id="10038"/>
            <p14:sldId id="9945"/>
            <p14:sldId id="10066"/>
            <p14:sldId id="9944"/>
            <p14:sldId id="9923"/>
            <p14:sldId id="10158"/>
            <p14:sldId id="9924"/>
            <p14:sldId id="9897"/>
            <p14:sldId id="9879"/>
            <p14:sldId id="9974"/>
            <p14:sldId id="9892"/>
            <p14:sldId id="9953"/>
            <p14:sldId id="10045"/>
            <p14:sldId id="10067"/>
            <p14:sldId id="10035"/>
            <p14:sldId id="10068"/>
            <p14:sldId id="10046"/>
            <p14:sldId id="10048"/>
            <p14:sldId id="10106"/>
            <p14:sldId id="9893"/>
            <p14:sldId id="10159"/>
            <p14:sldId id="10044"/>
            <p14:sldId id="10080"/>
            <p14:sldId id="10090"/>
            <p14:sldId id="10168"/>
            <p14:sldId id="9925"/>
            <p14:sldId id="9928"/>
            <p14:sldId id="9930"/>
            <p14:sldId id="10128"/>
            <p14:sldId id="10183"/>
          </p14:sldIdLst>
        </p14:section>
        <p14:section name="Break 2" id="{508FD767-CAF6-4FAC-B0FA-402F45FF574F}">
          <p14:sldIdLst>
            <p14:sldId id="10162"/>
            <p14:sldId id="9917"/>
          </p14:sldIdLst>
        </p14:section>
        <p14:section name="Demo and artifacts (30 minutes)" id="{8CFE3750-A2F9-4473-8A56-36877DC92436}">
          <p14:sldIdLst>
            <p14:sldId id="10182"/>
            <p14:sldId id="9910"/>
            <p14:sldId id="10104"/>
            <p14:sldId id="9866"/>
            <p14:sldId id="10184"/>
            <p14:sldId id="10119"/>
            <p14:sldId id="10160"/>
            <p14:sldId id="9922"/>
          </p14:sldIdLst>
        </p14:section>
        <p14:section name="Conclusion (10 minutes)" id="{4A71E21A-3ECB-44BA-881A-563716BC906C}">
          <p14:sldIdLst>
            <p14:sldId id="9908"/>
            <p14:sldId id="9920"/>
          </p14:sldIdLst>
        </p14:section>
        <p14:section name="Appendix" id="{1DA7B25A-E546-470F-B48F-A6B4200B3AFB}">
          <p14:sldIdLst>
            <p14:sldId id="9900"/>
            <p14:sldId id="9887"/>
            <p14:sldId id="9912"/>
            <p14:sldId id="9931"/>
          </p14:sldIdLst>
        </p14:section>
        <p14:section name="Global efforts from Law, social science of other Responsible AI Landscape of framework (20 minutes)" id="{05131A48-61D3-47DD-BB23-E2E82A8B8CE5}">
          <p14:sldIdLst>
            <p14:sldId id="9919"/>
            <p14:sldId id="10122"/>
            <p14:sldId id="10132"/>
            <p14:sldId id="10129"/>
            <p14:sldId id="10130"/>
            <p14:sldId id="10131"/>
            <p14:sldId id="10133"/>
            <p14:sldId id="10134"/>
            <p14:sldId id="1013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1F5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458" autoAdjust="0"/>
    <p:restoredTop sz="46531" autoAdjust="0"/>
  </p:normalViewPr>
  <p:slideViewPr>
    <p:cSldViewPr snapToGrid="0">
      <p:cViewPr varScale="1">
        <p:scale>
          <a:sx n="53" d="100"/>
          <a:sy n="53" d="100"/>
        </p:scale>
        <p:origin x="2748" y="66"/>
      </p:cViewPr>
      <p:guideLst/>
    </p:cSldViewPr>
  </p:slideViewPr>
  <p:outlineViewPr>
    <p:cViewPr>
      <p:scale>
        <a:sx n="33" d="100"/>
        <a:sy n="33" d="100"/>
      </p:scale>
      <p:origin x="0" y="-14646"/>
    </p:cViewPr>
  </p:outlineViewPr>
  <p:notesTextViewPr>
    <p:cViewPr>
      <p:scale>
        <a:sx n="125" d="100"/>
        <a:sy n="125" d="100"/>
      </p:scale>
      <p:origin x="0" y="0"/>
    </p:cViewPr>
  </p:notesTextViewPr>
  <p:sorterViewPr>
    <p:cViewPr varScale="1">
      <p:scale>
        <a:sx n="100" d="100"/>
        <a:sy n="100" d="100"/>
      </p:scale>
      <p:origin x="0" y="-31194"/>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slide" Target="slides/slide108.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viewProps" Target="viewProps.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theme" Target="theme/theme1.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tableStyles" Target="tableStyles.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notesMaster" Target="notesMasters/notesMaster1.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11435C2-D7D0-49F2-BFA8-C8878EE1AE10}" type="datetimeFigureOut">
              <a:rPr lang="en-US" smtClean="0"/>
              <a:t>10/30/2021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3AB7DA3-1E0C-42A7-8D51-AE67895E0E1E}" type="slidenum">
              <a:rPr lang="en-US" smtClean="0"/>
              <a:t>‹#›</a:t>
            </a:fld>
            <a:endParaRPr lang="en-US"/>
          </a:p>
        </p:txBody>
      </p:sp>
    </p:spTree>
    <p:extLst>
      <p:ext uri="{BB962C8B-B14F-4D97-AF65-F5344CB8AC3E}">
        <p14:creationId xmlns:p14="http://schemas.microsoft.com/office/powerpoint/2010/main" val="3206086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www.fda.gov/medical-devices/digital-health/software-medical-device-samd" TargetMode="External"/><Relationship Id="rId2" Type="http://schemas.openxmlformats.org/officeDocument/2006/relationships/slide" Target="../slides/slide17.xml"/><Relationship Id="rId1" Type="http://schemas.openxmlformats.org/officeDocument/2006/relationships/notesMaster" Target="../notesMasters/notesMaster1.xml"/><Relationship Id="rId4" Type="http://schemas.openxmlformats.org/officeDocument/2006/relationships/hyperlink" Target="http://www.imdrf.org/docs/imdrf/final/technical/imdrf-tech-131209-samd-key-definitions-140901.pdf" TargetMode="Externa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www.fda.gov/NewsEvents/Newsroom/PressAnnouncements/ucm577480.htm" TargetMode="External"/><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3" Type="http://schemas.openxmlformats.org/officeDocument/2006/relationships/hyperlink" Target="https://nvlpubs.nist.gov/nistpubs/SpecialPublications/NIST.SP.1270-draft.pdf" TargetMode="External"/><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www.aclu.org/blog/privacy-technology/pitfalls-artificial-intelligence-decisionmaking-highlighted-idaho-aclu-case"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3" Type="http://schemas.openxmlformats.org/officeDocument/2006/relationships/hyperlink" Target="http://www.sciencemag.org/news/2018/02/missing-data-hinder-replication-artificial-intelligence-studies" TargetMode="External"/><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blogs.fda.gov/fdavoice/index.php/tag/thalidomide/" TargetMode="External"/><Relationship Id="rId2" Type="http://schemas.openxmlformats.org/officeDocument/2006/relationships/slide" Target="../slides/slide12.xml"/><Relationship Id="rId1" Type="http://schemas.openxmlformats.org/officeDocument/2006/relationships/notesMaster" Target="../notesMasters/notesMaster1.xml"/><Relationship Id="rId6" Type="http://schemas.openxmlformats.org/officeDocument/2006/relationships/hyperlink" Target="https://helix.northwestern.edu/article/thalidomide-tragedy-lessons-drug-safety-and-regulation" TargetMode="External"/><Relationship Id="rId5" Type="http://schemas.openxmlformats.org/officeDocument/2006/relationships/hyperlink" Target="https://www.nytimes.com/2015/08/08/science/frances-oldham-kelsey-fda-doctor-who-exposed-danger-of-thalidomide-dies-at-101.html" TargetMode="External"/><Relationship Id="rId4" Type="http://schemas.openxmlformats.org/officeDocument/2006/relationships/hyperlink" Target="http://ceaccp.oxfordjournals.org/content/early/2014/05/30/bjaceaccp.mku013" TargetMode="Externa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3AB7DA3-1E0C-42A7-8D51-AE67895E0E1E}" type="slidenum">
              <a:rPr lang="en-US" smtClean="0"/>
              <a:t>1</a:t>
            </a:fld>
            <a:endParaRPr lang="en-US"/>
          </a:p>
        </p:txBody>
      </p:sp>
    </p:spTree>
    <p:extLst>
      <p:ext uri="{BB962C8B-B14F-4D97-AF65-F5344CB8AC3E}">
        <p14:creationId xmlns:p14="http://schemas.microsoft.com/office/powerpoint/2010/main" val="29786384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https://www.fda.gov/medical-devices/classify-your-medical-device/how-determine-if-your-product-medical-device</a:t>
            </a:r>
          </a:p>
        </p:txBody>
      </p:sp>
      <p:sp>
        <p:nvSpPr>
          <p:cNvPr id="4" name="Slide Number Placeholder 3"/>
          <p:cNvSpPr>
            <a:spLocks noGrp="1"/>
          </p:cNvSpPr>
          <p:nvPr>
            <p:ph type="sldNum" sz="quarter" idx="5"/>
          </p:nvPr>
        </p:nvSpPr>
        <p:spPr/>
        <p:txBody>
          <a:bodyPr/>
          <a:lstStyle/>
          <a:p>
            <a:fld id="{73AB7DA3-1E0C-42A7-8D51-AE67895E0E1E}" type="slidenum">
              <a:rPr lang="en-US" smtClean="0"/>
              <a:t>14</a:t>
            </a:fld>
            <a:endParaRPr lang="en-US"/>
          </a:p>
        </p:txBody>
      </p:sp>
    </p:spTree>
    <p:extLst>
      <p:ext uri="{BB962C8B-B14F-4D97-AF65-F5344CB8AC3E}">
        <p14:creationId xmlns:p14="http://schemas.microsoft.com/office/powerpoint/2010/main" val="42827736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https://www.pharmacytimes.com/view/3-weird-things-the-fda-regulates-or-recognizes</a:t>
            </a:r>
          </a:p>
        </p:txBody>
      </p:sp>
      <p:sp>
        <p:nvSpPr>
          <p:cNvPr id="4" name="Slide Number Placeholder 3"/>
          <p:cNvSpPr>
            <a:spLocks noGrp="1"/>
          </p:cNvSpPr>
          <p:nvPr>
            <p:ph type="sldNum" sz="quarter" idx="5"/>
          </p:nvPr>
        </p:nvSpPr>
        <p:spPr/>
        <p:txBody>
          <a:bodyPr/>
          <a:lstStyle/>
          <a:p>
            <a:fld id="{73AB7DA3-1E0C-42A7-8D51-AE67895E0E1E}" type="slidenum">
              <a:rPr lang="en-US" smtClean="0"/>
              <a:t>15</a:t>
            </a:fld>
            <a:endParaRPr lang="en-US"/>
          </a:p>
        </p:txBody>
      </p:sp>
    </p:spTree>
    <p:extLst>
      <p:ext uri="{BB962C8B-B14F-4D97-AF65-F5344CB8AC3E}">
        <p14:creationId xmlns:p14="http://schemas.microsoft.com/office/powerpoint/2010/main" val="13899555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l">
              <a:buFont typeface="Arial" panose="020B0604020202020204" pitchFamily="34" charset="0"/>
              <a:buChar char="•"/>
            </a:pPr>
            <a:r>
              <a:rPr lang="pt-BR" b="0" i="0" dirty="0">
                <a:solidFill>
                  <a:srgbClr val="222222"/>
                </a:solidFill>
                <a:effectLst/>
                <a:latin typeface="-apple-system"/>
              </a:rPr>
              <a:t>FDA. Software as a medical device (SaMD). </a:t>
            </a:r>
            <a:r>
              <a:rPr lang="pt-BR" b="0" i="0" u="none" strike="noStrike" dirty="0">
                <a:solidFill>
                  <a:srgbClr val="006699"/>
                </a:solidFill>
                <a:effectLst/>
                <a:latin typeface="-apple-system"/>
                <a:hlinkClick r:id="rId3"/>
              </a:rPr>
              <a:t>https://www.fda.gov/medical-devices/digital-health/software-medical-device-samd</a:t>
            </a:r>
            <a:r>
              <a:rPr lang="pt-BR" b="0" i="0" dirty="0">
                <a:solidFill>
                  <a:srgbClr val="222222"/>
                </a:solidFill>
                <a:effectLst/>
                <a:latin typeface="-apple-system"/>
              </a:rPr>
              <a:t> (2018).</a:t>
            </a:r>
            <a:br>
              <a:rPr lang="pt-BR" dirty="0"/>
            </a:br>
            <a:r>
              <a:rPr lang="en-US" b="0" i="0" dirty="0">
                <a:solidFill>
                  <a:srgbClr val="222222"/>
                </a:solidFill>
                <a:effectLst/>
                <a:latin typeface="-apple-system"/>
              </a:rPr>
              <a:t>IMDRF. Software as a medical device (</a:t>
            </a:r>
            <a:r>
              <a:rPr lang="en-US" b="0" i="0" dirty="0" err="1">
                <a:solidFill>
                  <a:srgbClr val="222222"/>
                </a:solidFill>
                <a:effectLst/>
                <a:latin typeface="-apple-system"/>
              </a:rPr>
              <a:t>SaMD</a:t>
            </a:r>
            <a:r>
              <a:rPr lang="en-US" b="0" i="0" dirty="0">
                <a:solidFill>
                  <a:srgbClr val="222222"/>
                </a:solidFill>
                <a:effectLst/>
                <a:latin typeface="-apple-system"/>
              </a:rPr>
              <a:t>): key definitions. </a:t>
            </a:r>
            <a:r>
              <a:rPr lang="en-US" b="0" i="0" u="none" strike="noStrike" dirty="0">
                <a:solidFill>
                  <a:srgbClr val="006699"/>
                </a:solidFill>
                <a:effectLst/>
                <a:latin typeface="-apple-system"/>
                <a:hlinkClick r:id="rId4"/>
              </a:rPr>
              <a:t>http://www.imdrf.org/docs/imdrf/final/technical/imdrf-tech-131209-samd-key-definitions-140901.pdf</a:t>
            </a:r>
            <a:r>
              <a:rPr lang="en-US" b="0" i="0" u="none" strike="noStrike" dirty="0">
                <a:solidFill>
                  <a:srgbClr val="222222"/>
                </a:solidFill>
                <a:effectLst/>
                <a:latin typeface="-apple-system"/>
              </a:rPr>
              <a:t> </a:t>
            </a:r>
            <a:r>
              <a:rPr lang="en-US" b="0" i="0" dirty="0">
                <a:solidFill>
                  <a:srgbClr val="222222"/>
                </a:solidFill>
                <a:effectLst/>
                <a:latin typeface="-apple-system"/>
              </a:rPr>
              <a:t> (2013).</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73AB7DA3-1E0C-42A7-8D51-AE67895E0E1E}" type="slidenum">
              <a:rPr lang="en-US" smtClean="0"/>
              <a:t>17</a:t>
            </a:fld>
            <a:endParaRPr lang="en-US"/>
          </a:p>
        </p:txBody>
      </p:sp>
    </p:spTree>
    <p:extLst>
      <p:ext uri="{BB962C8B-B14F-4D97-AF65-F5344CB8AC3E}">
        <p14:creationId xmlns:p14="http://schemas.microsoft.com/office/powerpoint/2010/main" val="11825563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Autonomy: Deal with persons in ways that respect their interests in making decisions about their lives and their person, including health-care decisions, according to informed understanding of the nature of the choice to be made, its significance, the person’s interests and the likely consequences of the alternatives</a:t>
            </a:r>
          </a:p>
          <a:p>
            <a:endParaRPr lang="en-US" dirty="0"/>
          </a:p>
          <a:p>
            <a:endParaRPr lang="en-US" dirty="0"/>
          </a:p>
        </p:txBody>
      </p:sp>
      <p:sp>
        <p:nvSpPr>
          <p:cNvPr id="4" name="Slide Number Placeholder 3"/>
          <p:cNvSpPr>
            <a:spLocks noGrp="1"/>
          </p:cNvSpPr>
          <p:nvPr>
            <p:ph type="sldNum" sz="quarter" idx="5"/>
          </p:nvPr>
        </p:nvSpPr>
        <p:spPr/>
        <p:txBody>
          <a:bodyPr/>
          <a:lstStyle/>
          <a:p>
            <a:fld id="{73AB7DA3-1E0C-42A7-8D51-AE67895E0E1E}" type="slidenum">
              <a:rPr lang="en-US" smtClean="0"/>
              <a:t>21</a:t>
            </a:fld>
            <a:endParaRPr lang="en-US"/>
          </a:p>
        </p:txBody>
      </p:sp>
    </p:spTree>
    <p:extLst>
      <p:ext uri="{BB962C8B-B14F-4D97-AF65-F5344CB8AC3E}">
        <p14:creationId xmlns:p14="http://schemas.microsoft.com/office/powerpoint/2010/main" val="10198950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b="0" dirty="0"/>
              <a:t>Federal Food, Drug, and Cosmetic Act of 1938</a:t>
            </a:r>
          </a:p>
          <a:p>
            <a:pPr marL="285750" indent="-285750">
              <a:buFont typeface="Arial" panose="020B0604020202020204" pitchFamily="34" charset="0"/>
              <a:buChar char="•"/>
            </a:pPr>
            <a:r>
              <a:rPr lang="en-US" b="0" dirty="0"/>
              <a:t>Prohibited the marketing of medical devices prepared in unsanitary conditions or bearing false or misleading labeling.</a:t>
            </a:r>
          </a:p>
          <a:p>
            <a:pPr marL="285750" indent="-285750">
              <a:buFont typeface="Arial" panose="020B0604020202020204" pitchFamily="34" charset="0"/>
              <a:buChar char="•"/>
            </a:pPr>
            <a:endParaRPr lang="en-US" b="0" dirty="0"/>
          </a:p>
          <a:p>
            <a:pPr marL="285750" indent="-285750">
              <a:buFont typeface="Arial" panose="020B0604020202020204" pitchFamily="34" charset="0"/>
              <a:buChar char="•"/>
            </a:pPr>
            <a:r>
              <a:rPr lang="en-US" b="0" dirty="0"/>
              <a:t>Radiation Control for Health and Safety Act of 1968</a:t>
            </a:r>
          </a:p>
          <a:p>
            <a:pPr marL="285750" indent="-285750">
              <a:buFont typeface="Arial" panose="020B0604020202020204" pitchFamily="34" charset="0"/>
              <a:buChar char="•"/>
            </a:pPr>
            <a:r>
              <a:rPr lang="en-US" b="0" dirty="0"/>
              <a:t>Authorized the Secretary of Health, Education, and Welfare (the predecessor to the Department of Health and Human Services, within which the FDA is situated) to establish performance standards to control the emission of radiation from a broad range of products, including medical devices such as diagnostic X-ray equipment.</a:t>
            </a:r>
          </a:p>
          <a:p>
            <a:pPr marL="285750" indent="-285750">
              <a:buFont typeface="Arial" panose="020B0604020202020204" pitchFamily="34" charset="0"/>
              <a:buChar char="•"/>
            </a:pPr>
            <a:endParaRPr lang="en-US" b="0" dirty="0"/>
          </a:p>
          <a:p>
            <a:pPr marL="285750" indent="-285750">
              <a:buFont typeface="Arial" panose="020B0604020202020204" pitchFamily="34" charset="0"/>
              <a:buChar char="•"/>
            </a:pPr>
            <a:r>
              <a:rPr lang="en-US" b="0" dirty="0"/>
              <a:t>Medical Device Amendments of 1976</a:t>
            </a:r>
          </a:p>
          <a:p>
            <a:pPr marL="285750" indent="-285750">
              <a:buFont typeface="Arial" panose="020B0604020202020204" pitchFamily="34" charset="0"/>
              <a:buChar char="•"/>
            </a:pPr>
            <a:r>
              <a:rPr lang="en-US" b="0" dirty="0"/>
              <a:t>Provided the FDA with comprehensive authority to regulate medical devices, including the establishment of the premarket approval and 510(k) pathways and the risk-based classification of medical devices into classes I, II, and III.</a:t>
            </a:r>
          </a:p>
          <a:p>
            <a:pPr marL="285750" indent="-285750">
              <a:buFont typeface="Arial" panose="020B0604020202020204" pitchFamily="34" charset="0"/>
              <a:buChar char="•"/>
            </a:pPr>
            <a:endParaRPr lang="en-US" b="0" dirty="0"/>
          </a:p>
          <a:p>
            <a:pPr marL="285750" indent="-285750">
              <a:buFont typeface="Arial" panose="020B0604020202020204" pitchFamily="34" charset="0"/>
              <a:buChar char="•"/>
            </a:pPr>
            <a:r>
              <a:rPr lang="en-US" b="0" dirty="0"/>
              <a:t>Safe Medical Devices Act of 1990</a:t>
            </a:r>
          </a:p>
          <a:p>
            <a:pPr marL="285750" indent="-285750">
              <a:buFont typeface="Arial" panose="020B0604020202020204" pitchFamily="34" charset="0"/>
              <a:buChar char="•"/>
            </a:pPr>
            <a:r>
              <a:rPr lang="en-US" b="0" dirty="0"/>
              <a:t>Increased </a:t>
            </a:r>
            <a:r>
              <a:rPr lang="en-US" b="0" dirty="0" err="1"/>
              <a:t>postmarket</a:t>
            </a:r>
            <a:r>
              <a:rPr lang="en-US" b="0" dirty="0"/>
              <a:t> reporting and surveillance requirements, including Section 522 studies, and created the Humanitarian Device Exemption for devices addressing a disease or condition affecting fewer than 4000 (now 8000) people in the US per year.</a:t>
            </a:r>
          </a:p>
          <a:p>
            <a:pPr marL="285750" indent="-285750">
              <a:buFont typeface="Arial" panose="020B0604020202020204" pitchFamily="34" charset="0"/>
              <a:buChar char="•"/>
            </a:pPr>
            <a:endParaRPr lang="en-US" b="0" dirty="0"/>
          </a:p>
          <a:p>
            <a:pPr marL="285750" indent="-285750">
              <a:buFont typeface="Arial" panose="020B0604020202020204" pitchFamily="34" charset="0"/>
              <a:buChar char="•"/>
            </a:pPr>
            <a:r>
              <a:rPr lang="en-US" b="0" dirty="0"/>
              <a:t>FDA Modernization Act of 1997</a:t>
            </a:r>
          </a:p>
          <a:p>
            <a:pPr marL="285750" indent="-285750">
              <a:buFont typeface="Arial" panose="020B0604020202020204" pitchFamily="34" charset="0"/>
              <a:buChar char="•"/>
            </a:pPr>
            <a:r>
              <a:rPr lang="en-US" b="0" dirty="0"/>
              <a:t>Exempted most class I devices from premarket notification, created the Third-Party Review Program for 510(k) submissions, authorized expanded access to investigational devices, and required the FDA to inform applicants of the “least burdensome” means of establishing effectiveness for premarket approvals or substantial equivalence for 510(k) submissions.</a:t>
            </a:r>
          </a:p>
          <a:p>
            <a:pPr marL="285750" indent="-285750">
              <a:buFont typeface="Arial" panose="020B0604020202020204" pitchFamily="34" charset="0"/>
              <a:buChar char="•"/>
            </a:pPr>
            <a:endParaRPr lang="en-US" b="0" dirty="0"/>
          </a:p>
        </p:txBody>
      </p:sp>
      <p:sp>
        <p:nvSpPr>
          <p:cNvPr id="4" name="Slide Number Placeholder 3"/>
          <p:cNvSpPr>
            <a:spLocks noGrp="1"/>
          </p:cNvSpPr>
          <p:nvPr>
            <p:ph type="sldNum" sz="quarter" idx="5"/>
          </p:nvPr>
        </p:nvSpPr>
        <p:spPr/>
        <p:txBody>
          <a:bodyPr/>
          <a:lstStyle/>
          <a:p>
            <a:fld id="{73AB7DA3-1E0C-42A7-8D51-AE67895E0E1E}" type="slidenum">
              <a:rPr lang="en-US" smtClean="0"/>
              <a:t>25</a:t>
            </a:fld>
            <a:endParaRPr lang="en-US"/>
          </a:p>
        </p:txBody>
      </p:sp>
    </p:spTree>
    <p:extLst>
      <p:ext uri="{BB962C8B-B14F-4D97-AF65-F5344CB8AC3E}">
        <p14:creationId xmlns:p14="http://schemas.microsoft.com/office/powerpoint/2010/main" val="32846742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b="0" dirty="0"/>
              <a:t>Medical Device User Fee and Modernization Act of 2002</a:t>
            </a:r>
          </a:p>
          <a:p>
            <a:pPr marL="285750" indent="-285750">
              <a:buFont typeface="Arial" panose="020B0604020202020204" pitchFamily="34" charset="0"/>
              <a:buChar char="•"/>
            </a:pPr>
            <a:r>
              <a:rPr lang="en-US" b="0" dirty="0"/>
              <a:t>Established a user fee program by which medical device manufacturers pay fees that help fund FDA review activities and provided definitions of panel-track supplements, 180-day supplements, real-time supplements, and efficacy supplements.</a:t>
            </a:r>
          </a:p>
          <a:p>
            <a:pPr marL="285750" indent="-285750">
              <a:buFont typeface="Arial" panose="020B0604020202020204" pitchFamily="34" charset="0"/>
              <a:buChar char="•"/>
            </a:pPr>
            <a:endParaRPr lang="en-US" b="0" dirty="0"/>
          </a:p>
          <a:p>
            <a:pPr marL="285750" indent="-285750">
              <a:buFont typeface="Arial" panose="020B0604020202020204" pitchFamily="34" charset="0"/>
              <a:buChar char="•"/>
            </a:pPr>
            <a:r>
              <a:rPr lang="en-US" b="0" dirty="0"/>
              <a:t>FDA Amendments Act of 2007</a:t>
            </a:r>
          </a:p>
          <a:p>
            <a:pPr marL="285750" indent="-285750">
              <a:buFont typeface="Arial" panose="020B0604020202020204" pitchFamily="34" charset="0"/>
              <a:buChar char="•"/>
            </a:pPr>
            <a:r>
              <a:rPr lang="en-US" b="0" dirty="0"/>
              <a:t>Reauthorized device user fees and directed the FDA to require unique device identifiers.</a:t>
            </a:r>
          </a:p>
          <a:p>
            <a:pPr marL="285750" indent="-285750">
              <a:buFont typeface="Arial" panose="020B0604020202020204" pitchFamily="34" charset="0"/>
              <a:buChar char="•"/>
            </a:pPr>
            <a:endParaRPr lang="en-US" b="0" dirty="0"/>
          </a:p>
          <a:p>
            <a:pPr marL="285750" indent="-285750">
              <a:buFont typeface="Arial" panose="020B0604020202020204" pitchFamily="34" charset="0"/>
              <a:buChar char="•"/>
            </a:pPr>
            <a:r>
              <a:rPr lang="en-US" b="0" dirty="0"/>
              <a:t>FDA Safety and Innovation Act of 2012</a:t>
            </a:r>
          </a:p>
          <a:p>
            <a:pPr marL="285750" indent="-285750">
              <a:buFont typeface="Arial" panose="020B0604020202020204" pitchFamily="34" charset="0"/>
              <a:buChar char="•"/>
            </a:pPr>
            <a:r>
              <a:rPr lang="en-US" b="0" dirty="0"/>
              <a:t>Reauthorized device user fees, eliminated the requirement to first submit a 510(k) prior to eligibility for de novo review, and directed the FDA to include devices in its </a:t>
            </a:r>
            <a:r>
              <a:rPr lang="en-US" b="0" dirty="0" err="1"/>
              <a:t>postmarket</a:t>
            </a:r>
            <a:r>
              <a:rPr lang="en-US" b="0" dirty="0"/>
              <a:t> risk identification system (Sentinel).</a:t>
            </a:r>
          </a:p>
          <a:p>
            <a:pPr marL="285750" indent="-285750">
              <a:buFont typeface="Arial" panose="020B0604020202020204" pitchFamily="34" charset="0"/>
              <a:buChar char="•"/>
            </a:pPr>
            <a:endParaRPr lang="en-US" b="0" dirty="0"/>
          </a:p>
          <a:p>
            <a:pPr marL="285750" indent="-285750">
              <a:buFont typeface="Arial" panose="020B0604020202020204" pitchFamily="34" charset="0"/>
              <a:buChar char="•"/>
            </a:pPr>
            <a:r>
              <a:rPr lang="en-US" b="0" dirty="0"/>
              <a:t>21st Century Cures Act of 2016</a:t>
            </a:r>
          </a:p>
          <a:p>
            <a:pPr marL="285750" indent="-285750">
              <a:buFont typeface="Arial" panose="020B0604020202020204" pitchFamily="34" charset="0"/>
              <a:buChar char="•"/>
            </a:pPr>
            <a:r>
              <a:rPr lang="en-US" b="0" dirty="0"/>
              <a:t>Established the Breakthrough Devices Program, excluded most clinical decision support software from the definition of medical device, and raised the Humanitarian Device Exemption limit from 4000 to 8000.</a:t>
            </a:r>
          </a:p>
          <a:p>
            <a:pPr marL="285750" indent="-285750">
              <a:buFont typeface="Arial" panose="020B0604020202020204" pitchFamily="34" charset="0"/>
              <a:buChar char="•"/>
            </a:pPr>
            <a:endParaRPr lang="en-US" b="0" dirty="0"/>
          </a:p>
          <a:p>
            <a:pPr marL="285750" indent="-285750">
              <a:buFont typeface="Arial" panose="020B0604020202020204" pitchFamily="34" charset="0"/>
              <a:buChar char="•"/>
            </a:pPr>
            <a:r>
              <a:rPr lang="en-US" b="0" dirty="0"/>
              <a:t>FDA Reauthorization Act of 2017</a:t>
            </a:r>
          </a:p>
          <a:p>
            <a:pPr marL="285750" indent="-285750">
              <a:buFont typeface="Arial" panose="020B0604020202020204" pitchFamily="34" charset="0"/>
              <a:buChar char="•"/>
            </a:pPr>
            <a:r>
              <a:rPr lang="en-US" b="0" dirty="0"/>
              <a:t>Reauthorized device user fees and authorized risk-based inspection scheduling for device manufacturers.</a:t>
            </a:r>
          </a:p>
        </p:txBody>
      </p:sp>
      <p:sp>
        <p:nvSpPr>
          <p:cNvPr id="4" name="Slide Number Placeholder 3"/>
          <p:cNvSpPr>
            <a:spLocks noGrp="1"/>
          </p:cNvSpPr>
          <p:nvPr>
            <p:ph type="sldNum" sz="quarter" idx="5"/>
          </p:nvPr>
        </p:nvSpPr>
        <p:spPr/>
        <p:txBody>
          <a:bodyPr/>
          <a:lstStyle/>
          <a:p>
            <a:fld id="{73AB7DA3-1E0C-42A7-8D51-AE67895E0E1E}" type="slidenum">
              <a:rPr lang="en-US" smtClean="0"/>
              <a:t>26</a:t>
            </a:fld>
            <a:endParaRPr lang="en-US"/>
          </a:p>
        </p:txBody>
      </p:sp>
    </p:spTree>
    <p:extLst>
      <p:ext uri="{BB962C8B-B14F-4D97-AF65-F5344CB8AC3E}">
        <p14:creationId xmlns:p14="http://schemas.microsoft.com/office/powerpoint/2010/main" val="33202901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https://www.fda.gov/about-fda/cdrh-transparency/overview-medical-device-classification-and-reclassification</a:t>
            </a:r>
          </a:p>
          <a:p>
            <a:endParaRPr lang="en-US" dirty="0"/>
          </a:p>
          <a:p>
            <a:r>
              <a:rPr lang="en-US" dirty="0"/>
              <a:t>https://www.bmpmedical.com/blog/whats-difference-fda-medical-device-classes-2/</a:t>
            </a:r>
          </a:p>
        </p:txBody>
      </p:sp>
      <p:sp>
        <p:nvSpPr>
          <p:cNvPr id="4" name="Slide Number Placeholder 3"/>
          <p:cNvSpPr>
            <a:spLocks noGrp="1"/>
          </p:cNvSpPr>
          <p:nvPr>
            <p:ph type="sldNum" sz="quarter" idx="5"/>
          </p:nvPr>
        </p:nvSpPr>
        <p:spPr/>
        <p:txBody>
          <a:bodyPr/>
          <a:lstStyle/>
          <a:p>
            <a:fld id="{73AB7DA3-1E0C-42A7-8D51-AE67895E0E1E}" type="slidenum">
              <a:rPr lang="en-US" smtClean="0"/>
              <a:t>27</a:t>
            </a:fld>
            <a:endParaRPr lang="en-US"/>
          </a:p>
        </p:txBody>
      </p:sp>
    </p:spTree>
    <p:extLst>
      <p:ext uri="{BB962C8B-B14F-4D97-AF65-F5344CB8AC3E}">
        <p14:creationId xmlns:p14="http://schemas.microsoft.com/office/powerpoint/2010/main" val="35963107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Processes</a:t>
            </a:r>
          </a:p>
          <a:p>
            <a:r>
              <a:rPr lang="en-US" dirty="0"/>
              <a:t>Applicable Laws and Regulations</a:t>
            </a:r>
          </a:p>
          <a:p>
            <a:r>
              <a:rPr lang="en-US" dirty="0"/>
              <a:t>Review Times</a:t>
            </a:r>
          </a:p>
          <a:p>
            <a:r>
              <a:rPr lang="en-US" dirty="0"/>
              <a:t>Evidence Burden</a:t>
            </a:r>
          </a:p>
          <a:p>
            <a:endParaRPr lang="en-US" dirty="0"/>
          </a:p>
        </p:txBody>
      </p:sp>
      <p:sp>
        <p:nvSpPr>
          <p:cNvPr id="4" name="Slide Number Placeholder 3"/>
          <p:cNvSpPr>
            <a:spLocks noGrp="1"/>
          </p:cNvSpPr>
          <p:nvPr>
            <p:ph type="sldNum" sz="quarter" idx="5"/>
          </p:nvPr>
        </p:nvSpPr>
        <p:spPr/>
        <p:txBody>
          <a:bodyPr/>
          <a:lstStyle/>
          <a:p>
            <a:fld id="{73AB7DA3-1E0C-42A7-8D51-AE67895E0E1E}" type="slidenum">
              <a:rPr lang="en-US" smtClean="0"/>
              <a:t>31</a:t>
            </a:fld>
            <a:endParaRPr lang="en-US"/>
          </a:p>
        </p:txBody>
      </p:sp>
    </p:spTree>
    <p:extLst>
      <p:ext uri="{BB962C8B-B14F-4D97-AF65-F5344CB8AC3E}">
        <p14:creationId xmlns:p14="http://schemas.microsoft.com/office/powerpoint/2010/main" val="42590422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PMN = Premarket notification 510k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Van Norman, G.A. J Am Coll </a:t>
            </a:r>
            <a:r>
              <a:rPr lang="en-US" sz="1200" dirty="0" err="1"/>
              <a:t>Cardiol</a:t>
            </a:r>
            <a:r>
              <a:rPr lang="en-US" sz="1200" dirty="0"/>
              <a:t> Basic Trans Science. 2016;1(4):277–87</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p:txBody>
      </p:sp>
      <p:sp>
        <p:nvSpPr>
          <p:cNvPr id="4" name="Slide Number Placeholder 3"/>
          <p:cNvSpPr>
            <a:spLocks noGrp="1"/>
          </p:cNvSpPr>
          <p:nvPr>
            <p:ph type="sldNum" sz="quarter" idx="5"/>
          </p:nvPr>
        </p:nvSpPr>
        <p:spPr/>
        <p:txBody>
          <a:bodyPr/>
          <a:lstStyle/>
          <a:p>
            <a:fld id="{73AB7DA3-1E0C-42A7-8D51-AE67895E0E1E}" type="slidenum">
              <a:rPr lang="en-US" smtClean="0"/>
              <a:t>32</a:t>
            </a:fld>
            <a:endParaRPr lang="en-US"/>
          </a:p>
        </p:txBody>
      </p:sp>
    </p:spTree>
    <p:extLst>
      <p:ext uri="{BB962C8B-B14F-4D97-AF65-F5344CB8AC3E}">
        <p14:creationId xmlns:p14="http://schemas.microsoft.com/office/powerpoint/2010/main" val="7090550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 Novo is default Class 3 until further investigation</a:t>
            </a:r>
          </a:p>
        </p:txBody>
      </p:sp>
      <p:sp>
        <p:nvSpPr>
          <p:cNvPr id="4" name="Slide Number Placeholder 3"/>
          <p:cNvSpPr>
            <a:spLocks noGrp="1"/>
          </p:cNvSpPr>
          <p:nvPr>
            <p:ph type="sldNum" sz="quarter" idx="5"/>
          </p:nvPr>
        </p:nvSpPr>
        <p:spPr/>
        <p:txBody>
          <a:bodyPr/>
          <a:lstStyle/>
          <a:p>
            <a:fld id="{73AB7DA3-1E0C-42A7-8D51-AE67895E0E1E}" type="slidenum">
              <a:rPr lang="en-US" smtClean="0"/>
              <a:t>33</a:t>
            </a:fld>
            <a:endParaRPr lang="en-US"/>
          </a:p>
        </p:txBody>
      </p:sp>
    </p:spTree>
    <p:extLst>
      <p:ext uri="{BB962C8B-B14F-4D97-AF65-F5344CB8AC3E}">
        <p14:creationId xmlns:p14="http://schemas.microsoft.com/office/powerpoint/2010/main" val="14605956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tutorial is like a social gather place: Think of a coffee shop, a restaurant, a bar where a data scientist and a regulator or medical expert working on medical device technology have both walked in and are now sitting across having a conversation. </a:t>
            </a:r>
          </a:p>
        </p:txBody>
      </p:sp>
      <p:sp>
        <p:nvSpPr>
          <p:cNvPr id="4" name="Slide Number Placeholder 3"/>
          <p:cNvSpPr>
            <a:spLocks noGrp="1"/>
          </p:cNvSpPr>
          <p:nvPr>
            <p:ph type="sldNum" sz="quarter" idx="5"/>
          </p:nvPr>
        </p:nvSpPr>
        <p:spPr/>
        <p:txBody>
          <a:bodyPr/>
          <a:lstStyle/>
          <a:p>
            <a:fld id="{73AB7DA3-1E0C-42A7-8D51-AE67895E0E1E}" type="slidenum">
              <a:rPr lang="en-US" smtClean="0"/>
              <a:t>2</a:t>
            </a:fld>
            <a:endParaRPr lang="en-US"/>
          </a:p>
        </p:txBody>
      </p:sp>
    </p:spTree>
    <p:extLst>
      <p:ext uri="{BB962C8B-B14F-4D97-AF65-F5344CB8AC3E}">
        <p14:creationId xmlns:p14="http://schemas.microsoft.com/office/powerpoint/2010/main" val="19036227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Van Norman, G.A. J Am Coll </a:t>
            </a:r>
            <a:r>
              <a:rPr lang="en-US" sz="1200" dirty="0" err="1"/>
              <a:t>Cardiol</a:t>
            </a:r>
            <a:r>
              <a:rPr lang="en-US" sz="1200" dirty="0"/>
              <a:t> Basic Trans Science. 2016;1(4):277–87</a:t>
            </a:r>
          </a:p>
          <a:p>
            <a:endParaRPr lang="en-US" dirty="0"/>
          </a:p>
        </p:txBody>
      </p:sp>
      <p:sp>
        <p:nvSpPr>
          <p:cNvPr id="4" name="Slide Number Placeholder 3"/>
          <p:cNvSpPr>
            <a:spLocks noGrp="1"/>
          </p:cNvSpPr>
          <p:nvPr>
            <p:ph type="sldNum" sz="quarter" idx="5"/>
          </p:nvPr>
        </p:nvSpPr>
        <p:spPr/>
        <p:txBody>
          <a:bodyPr/>
          <a:lstStyle/>
          <a:p>
            <a:fld id="{73AB7DA3-1E0C-42A7-8D51-AE67895E0E1E}" type="slidenum">
              <a:rPr lang="en-US" smtClean="0"/>
              <a:t>34</a:t>
            </a:fld>
            <a:endParaRPr lang="en-US"/>
          </a:p>
        </p:txBody>
      </p:sp>
    </p:spTree>
    <p:extLst>
      <p:ext uri="{BB962C8B-B14F-4D97-AF65-F5344CB8AC3E}">
        <p14:creationId xmlns:p14="http://schemas.microsoft.com/office/powerpoint/2010/main" val="2309485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is then problematic that members of the public are severely limited in their ability to process trust at multiple points along this path: [Knowles and Richards]</a:t>
            </a:r>
          </a:p>
        </p:txBody>
      </p:sp>
      <p:sp>
        <p:nvSpPr>
          <p:cNvPr id="4" name="Slide Number Placeholder 3"/>
          <p:cNvSpPr>
            <a:spLocks noGrp="1"/>
          </p:cNvSpPr>
          <p:nvPr>
            <p:ph type="sldNum" sz="quarter" idx="5"/>
          </p:nvPr>
        </p:nvSpPr>
        <p:spPr/>
        <p:txBody>
          <a:bodyPr/>
          <a:lstStyle/>
          <a:p>
            <a:fld id="{73AB7DA3-1E0C-42A7-8D51-AE67895E0E1E}" type="slidenum">
              <a:rPr lang="en-US" smtClean="0"/>
              <a:t>35</a:t>
            </a:fld>
            <a:endParaRPr lang="en-US"/>
          </a:p>
        </p:txBody>
      </p:sp>
    </p:spTree>
    <p:extLst>
      <p:ext uri="{BB962C8B-B14F-4D97-AF65-F5344CB8AC3E}">
        <p14:creationId xmlns:p14="http://schemas.microsoft.com/office/powerpoint/2010/main" val="311454894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Assistive: but where clinicians provide the decision on the task.  Such overlap or duplication occurs when clinicians need to confirm or approve device provided information or decisions.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Autonomous: where devices contribute information that clinicians can use to make decisions.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Zero: , representing the complete absence of automation where clinicians perform tasks manually without any device assistance.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73AB7DA3-1E0C-42A7-8D51-AE67895E0E1E}" type="slidenum">
              <a:rPr lang="en-US" smtClean="0"/>
              <a:t>36</a:t>
            </a:fld>
            <a:endParaRPr lang="en-US"/>
          </a:p>
        </p:txBody>
      </p:sp>
    </p:spTree>
    <p:extLst>
      <p:ext uri="{BB962C8B-B14F-4D97-AF65-F5344CB8AC3E}">
        <p14:creationId xmlns:p14="http://schemas.microsoft.com/office/powerpoint/2010/main" val="166645210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3AB7DA3-1E0C-42A7-8D51-AE67895E0E1E}" type="slidenum">
              <a:rPr lang="en-US" smtClean="0"/>
              <a:t>37</a:t>
            </a:fld>
            <a:endParaRPr lang="en-US"/>
          </a:p>
        </p:txBody>
      </p:sp>
    </p:spTree>
    <p:extLst>
      <p:ext uri="{BB962C8B-B14F-4D97-AF65-F5344CB8AC3E}">
        <p14:creationId xmlns:p14="http://schemas.microsoft.com/office/powerpoint/2010/main" val="4643883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Standard in the European Union and USA</a:t>
            </a:r>
          </a:p>
          <a:p>
            <a:pPr marL="342900" marR="0" lvl="0" indent="-342900" algn="l" defTabSz="914400" rtl="0" eaLnBrk="1" fontAlgn="auto" latinLnBrk="0" hangingPunct="1">
              <a:lnSpc>
                <a:spcPct val="100000"/>
              </a:lnSpc>
              <a:spcBef>
                <a:spcPct val="20000"/>
              </a:spcBef>
              <a:spcAft>
                <a:spcPts val="0"/>
              </a:spcAft>
              <a:buClr>
                <a:schemeClr val="accent5"/>
              </a:buClr>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latin typeface="Arial" panose="020B0604020202020204" pitchFamily="34" charset="0"/>
                <a:cs typeface="Arial" panose="020B0604020202020204" pitchFamily="34" charset="0"/>
              </a:rPr>
              <a:t>China – CFDA adopted 62304</a:t>
            </a:r>
          </a:p>
          <a:p>
            <a:pPr marL="342900" marR="0" lvl="0" indent="-342900" algn="l" defTabSz="914400" rtl="0" eaLnBrk="1" fontAlgn="auto" latinLnBrk="0" hangingPunct="1">
              <a:lnSpc>
                <a:spcPct val="100000"/>
              </a:lnSpc>
              <a:spcBef>
                <a:spcPct val="20000"/>
              </a:spcBef>
              <a:spcAft>
                <a:spcPts val="0"/>
              </a:spcAft>
              <a:buClr>
                <a:schemeClr val="accent5"/>
              </a:buClr>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latin typeface="Arial" panose="020B0604020202020204" pitchFamily="34" charset="0"/>
                <a:cs typeface="Arial" panose="020B0604020202020204" pitchFamily="34" charset="0"/>
              </a:rPr>
              <a:t>Translations exist in French, German, Spanish, Chinese and Japanese</a:t>
            </a:r>
          </a:p>
          <a:p>
            <a:pPr marL="342900" marR="0" lvl="0" indent="-342900" algn="l" defTabSz="914400" rtl="0" eaLnBrk="1" fontAlgn="auto" latinLnBrk="0" hangingPunct="1">
              <a:lnSpc>
                <a:spcPct val="100000"/>
              </a:lnSpc>
              <a:spcBef>
                <a:spcPct val="20000"/>
              </a:spcBef>
              <a:spcAft>
                <a:spcPts val="0"/>
              </a:spcAft>
              <a:buClr>
                <a:schemeClr val="accent5"/>
              </a:buClr>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latin typeface="Arial" panose="020B0604020202020204" pitchFamily="34" charset="0"/>
                <a:cs typeface="Arial" panose="020B0604020202020204" pitchFamily="34" charset="0"/>
              </a:rPr>
              <a:t>Adopted as a Japan Industry Standard</a:t>
            </a:r>
          </a:p>
          <a:p>
            <a:endParaRPr lang="en-US" dirty="0"/>
          </a:p>
        </p:txBody>
      </p:sp>
      <p:sp>
        <p:nvSpPr>
          <p:cNvPr id="4" name="Slide Number Placeholder 3"/>
          <p:cNvSpPr>
            <a:spLocks noGrp="1"/>
          </p:cNvSpPr>
          <p:nvPr>
            <p:ph type="sldNum" sz="quarter" idx="5"/>
          </p:nvPr>
        </p:nvSpPr>
        <p:spPr/>
        <p:txBody>
          <a:bodyPr/>
          <a:lstStyle/>
          <a:p>
            <a:fld id="{73AB7DA3-1E0C-42A7-8D51-AE67895E0E1E}" type="slidenum">
              <a:rPr lang="en-US" smtClean="0"/>
              <a:t>38</a:t>
            </a:fld>
            <a:endParaRPr lang="en-US"/>
          </a:p>
        </p:txBody>
      </p:sp>
    </p:spTree>
    <p:extLst>
      <p:ext uri="{BB962C8B-B14F-4D97-AF65-F5344CB8AC3E}">
        <p14:creationId xmlns:p14="http://schemas.microsoft.com/office/powerpoint/2010/main" val="214221872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manufacturer is required to monitor and document the feedbacks both within organizations and users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Under IEC 62304, responsibility of the manufacturer also goes beyond the release of the software product, with particular emphasis on product maintenance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feedback must be analyzed to determine whether a problem exists</a:t>
            </a:r>
          </a:p>
          <a:p>
            <a:endParaRPr lang="en-US" dirty="0"/>
          </a:p>
          <a:p>
            <a:r>
              <a:rPr lang="en-US" dirty="0"/>
              <a:t>https://www.mathworks.com/discovery/iec-62304.html</a:t>
            </a:r>
          </a:p>
        </p:txBody>
      </p:sp>
      <p:sp>
        <p:nvSpPr>
          <p:cNvPr id="4" name="Slide Number Placeholder 3"/>
          <p:cNvSpPr>
            <a:spLocks noGrp="1"/>
          </p:cNvSpPr>
          <p:nvPr>
            <p:ph type="sldNum" sz="quarter" idx="5"/>
          </p:nvPr>
        </p:nvSpPr>
        <p:spPr/>
        <p:txBody>
          <a:bodyPr/>
          <a:lstStyle/>
          <a:p>
            <a:fld id="{73AB7DA3-1E0C-42A7-8D51-AE67895E0E1E}" type="slidenum">
              <a:rPr lang="en-US" smtClean="0"/>
              <a:t>39</a:t>
            </a:fld>
            <a:endParaRPr lang="en-US"/>
          </a:p>
        </p:txBody>
      </p:sp>
    </p:spTree>
    <p:extLst>
      <p:ext uri="{BB962C8B-B14F-4D97-AF65-F5344CB8AC3E}">
        <p14:creationId xmlns:p14="http://schemas.microsoft.com/office/powerpoint/2010/main" val="197353772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AGaramondPro"/>
              </a:rPr>
              <a:t>Official public </a:t>
            </a:r>
            <a:r>
              <a:rPr lang="en-US" b="0" i="0" dirty="0">
                <a:solidFill>
                  <a:srgbClr val="000000"/>
                </a:solidFill>
                <a:effectLst/>
                <a:latin typeface="AGaramondPro"/>
                <a:hlinkClick r:id="rId3"/>
              </a:rPr>
              <a:t>statements</a:t>
            </a:r>
            <a:r>
              <a:rPr lang="en-US" b="0" i="0" dirty="0">
                <a:solidFill>
                  <a:srgbClr val="000000"/>
                </a:solidFill>
                <a:effectLst/>
                <a:latin typeface="AGaramondPro"/>
              </a:rPr>
              <a:t> seem to imply that these pre-certified companies might one day be permitted to optimize their software products without seeking FDA approval upon every iteration—though Patel, who comes to his job with a strong background in business development and technology, is studiously noncommittal on this point.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A test plan in 2019 assessed the appraisal of </a:t>
            </a:r>
            <a:r>
              <a:rPr lang="en-US" dirty="0" err="1">
                <a:solidFill>
                  <a:schemeClr val="tx1"/>
                </a:solidFill>
              </a:rPr>
              <a:t>SaMD</a:t>
            </a:r>
            <a:r>
              <a:rPr lang="en-US" dirty="0">
                <a:solidFill>
                  <a:schemeClr val="tx1"/>
                </a:solidFill>
              </a:rPr>
              <a:t> firms and the accompanying streamlined review process are equivalent to the traditional medical device clearance pathway in terms of achieving “reasonable assurance of safety and effectiveness.”</a:t>
            </a:r>
          </a:p>
          <a:p>
            <a:endParaRPr lang="en-US" dirty="0"/>
          </a:p>
        </p:txBody>
      </p:sp>
      <p:sp>
        <p:nvSpPr>
          <p:cNvPr id="4" name="Slide Number Placeholder 3"/>
          <p:cNvSpPr>
            <a:spLocks noGrp="1"/>
          </p:cNvSpPr>
          <p:nvPr>
            <p:ph type="sldNum" sz="quarter" idx="5"/>
          </p:nvPr>
        </p:nvSpPr>
        <p:spPr/>
        <p:txBody>
          <a:bodyPr/>
          <a:lstStyle/>
          <a:p>
            <a:fld id="{73AB7DA3-1E0C-42A7-8D51-AE67895E0E1E}" type="slidenum">
              <a:rPr lang="en-US" smtClean="0"/>
              <a:t>41</a:t>
            </a:fld>
            <a:endParaRPr lang="en-US"/>
          </a:p>
        </p:txBody>
      </p:sp>
    </p:spTree>
    <p:extLst>
      <p:ext uri="{BB962C8B-B14F-4D97-AF65-F5344CB8AC3E}">
        <p14:creationId xmlns:p14="http://schemas.microsoft.com/office/powerpoint/2010/main" val="12224145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i="0" dirty="0">
                <a:solidFill>
                  <a:srgbClr val="222222"/>
                </a:solidFill>
                <a:effectLst/>
              </a:rPr>
              <a:t>“Variance can increase due to human factors or the complexity of these systems and how they interact with their environment</a:t>
            </a:r>
            <a:r>
              <a:rPr lang="en-US" dirty="0">
                <a:solidFill>
                  <a:srgbClr val="222222"/>
                </a:solidFill>
              </a:rPr>
              <a:t>”</a:t>
            </a:r>
          </a:p>
        </p:txBody>
      </p:sp>
      <p:sp>
        <p:nvSpPr>
          <p:cNvPr id="4" name="Slide Number Placeholder 3"/>
          <p:cNvSpPr>
            <a:spLocks noGrp="1"/>
          </p:cNvSpPr>
          <p:nvPr>
            <p:ph type="sldNum" sz="quarter" idx="5"/>
          </p:nvPr>
        </p:nvSpPr>
        <p:spPr/>
        <p:txBody>
          <a:bodyPr/>
          <a:lstStyle/>
          <a:p>
            <a:fld id="{73AB7DA3-1E0C-42A7-8D51-AE67895E0E1E}" type="slidenum">
              <a:rPr lang="en-US" smtClean="0"/>
              <a:t>42</a:t>
            </a:fld>
            <a:endParaRPr lang="en-US"/>
          </a:p>
        </p:txBody>
      </p:sp>
    </p:spTree>
    <p:extLst>
      <p:ext uri="{BB962C8B-B14F-4D97-AF65-F5344CB8AC3E}">
        <p14:creationId xmlns:p14="http://schemas.microsoft.com/office/powerpoint/2010/main" val="173777954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https://www.fda.gov/media/75903/download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[Kay 2017]</a:t>
            </a:r>
          </a:p>
          <a:p>
            <a:endParaRPr lang="en-US" dirty="0"/>
          </a:p>
        </p:txBody>
      </p:sp>
      <p:sp>
        <p:nvSpPr>
          <p:cNvPr id="4" name="Slide Number Placeholder 3"/>
          <p:cNvSpPr>
            <a:spLocks noGrp="1"/>
          </p:cNvSpPr>
          <p:nvPr>
            <p:ph type="sldNum" sz="quarter" idx="5"/>
          </p:nvPr>
        </p:nvSpPr>
        <p:spPr/>
        <p:txBody>
          <a:bodyPr/>
          <a:lstStyle/>
          <a:p>
            <a:fld id="{73AB7DA3-1E0C-42A7-8D51-AE67895E0E1E}" type="slidenum">
              <a:rPr lang="en-US" smtClean="0"/>
              <a:t>46</a:t>
            </a:fld>
            <a:endParaRPr lang="en-US"/>
          </a:p>
        </p:txBody>
      </p:sp>
    </p:spTree>
    <p:extLst>
      <p:ext uri="{BB962C8B-B14F-4D97-AF65-F5344CB8AC3E}">
        <p14:creationId xmlns:p14="http://schemas.microsoft.com/office/powerpoint/2010/main" val="184981666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21st Century Cures Act, Pub. L. No. 114-225, § 3060(a), 130 Stat. 1033 (codified as amended at 21 U.S.C. § 520(o)(E)(ii)–(iii)).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Specifically, the Act excludes devices that meet these criteria from the definition of medical device: (1) not intended to analyze medical images or signals from in vitro diagnostic devices or analyze a pattern from signal acquisition systems; (2) intended to be used to display, analyze or print patient medical information (or information from clinical studies); (3) intended to support or give recommendations to healthcare professionals about preventing, diagnosing, or treating diseases; and (4) intended to be independently reviewed by a healthcare professional (as opposed to professional primarily relying on the recommendations).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(1) Title VI of the Civil Rights of 1964, (2) Title IX of the Education Amendments of 1972, (3) the Age Discrimination Act of 1975, or (4) the Rehabilitation Act of 1973. Stated simply, the statute and regulations implementing Section 1557 prohibit health entities from discriminating against patients on the basis of race, ethnicity, national origin, sex, age, or disability</a:t>
            </a:r>
          </a:p>
          <a:p>
            <a:r>
              <a:rPr lang="en-US" dirty="0"/>
              <a:t>The Office of Civil Rights (OCR) within the U.S. Department of Health and Human Services is tasked with implementing and enforcing Section 1557</a:t>
            </a:r>
          </a:p>
          <a:p>
            <a:r>
              <a:rPr lang="en-US" dirty="0"/>
              <a:t>OCR does not have a policy regarding how to handle ML cases</a:t>
            </a:r>
          </a:p>
          <a:p>
            <a:r>
              <a:rPr lang="en-US" dirty="0"/>
              <a:t>Examples of cases handled: English language non-proficiency access issues, male domestic violence victims</a:t>
            </a:r>
          </a:p>
          <a:p>
            <a:r>
              <a:rPr lang="en-US" dirty="0"/>
              <a:t>What do the following mean in an AI/ML context?</a:t>
            </a:r>
          </a:p>
          <a:p>
            <a:pPr lvl="1"/>
            <a:r>
              <a:rPr lang="en-US" dirty="0"/>
              <a:t>Compliance</a:t>
            </a:r>
          </a:p>
          <a:p>
            <a:pPr lvl="1"/>
            <a:r>
              <a:rPr lang="en-US" dirty="0"/>
              <a:t>Grievance Procedures</a:t>
            </a:r>
          </a:p>
          <a:p>
            <a:r>
              <a:rPr lang="en-US" dirty="0"/>
              <a:t>Some courts have permitted disparate-impact liability for all grounds prohibited under Section 1557; they justify that it would lead to absurd and inconsistent results if only some plaintiffs could proceed without a showing of intentional discrimination</a:t>
            </a:r>
          </a:p>
          <a:p>
            <a:r>
              <a:rPr lang="en-US" dirty="0"/>
              <a:t>Other courts, however, have held that Section 1557 allows for disparate impact liability only where the originating statutory basis provided for it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 </a:t>
            </a:r>
          </a:p>
        </p:txBody>
      </p:sp>
      <p:sp>
        <p:nvSpPr>
          <p:cNvPr id="4" name="Slide Number Placeholder 3"/>
          <p:cNvSpPr>
            <a:spLocks noGrp="1"/>
          </p:cNvSpPr>
          <p:nvPr>
            <p:ph type="sldNum" sz="quarter" idx="5"/>
          </p:nvPr>
        </p:nvSpPr>
        <p:spPr/>
        <p:txBody>
          <a:bodyPr/>
          <a:lstStyle/>
          <a:p>
            <a:fld id="{73AB7DA3-1E0C-42A7-8D51-AE67895E0E1E}" type="slidenum">
              <a:rPr lang="en-US" smtClean="0"/>
              <a:t>47</a:t>
            </a:fld>
            <a:endParaRPr lang="en-US"/>
          </a:p>
        </p:txBody>
      </p:sp>
    </p:spTree>
    <p:extLst>
      <p:ext uri="{BB962C8B-B14F-4D97-AF65-F5344CB8AC3E}">
        <p14:creationId xmlns:p14="http://schemas.microsoft.com/office/powerpoint/2010/main" val="6559637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tutorial is like a social gather place: Think of a coffee shop, a restaurant, a bar where a data scientist and a regulator or medical expert working on medical device technology have both walked in and are now sitting across having a conversation. </a:t>
            </a:r>
          </a:p>
        </p:txBody>
      </p:sp>
      <p:sp>
        <p:nvSpPr>
          <p:cNvPr id="4" name="Slide Number Placeholder 3"/>
          <p:cNvSpPr>
            <a:spLocks noGrp="1"/>
          </p:cNvSpPr>
          <p:nvPr>
            <p:ph type="sldNum" sz="quarter" idx="5"/>
          </p:nvPr>
        </p:nvSpPr>
        <p:spPr/>
        <p:txBody>
          <a:bodyPr/>
          <a:lstStyle/>
          <a:p>
            <a:fld id="{73AB7DA3-1E0C-42A7-8D51-AE67895E0E1E}" type="slidenum">
              <a:rPr lang="en-US" smtClean="0"/>
              <a:t>4</a:t>
            </a:fld>
            <a:endParaRPr lang="en-US"/>
          </a:p>
        </p:txBody>
      </p:sp>
    </p:spTree>
    <p:extLst>
      <p:ext uri="{BB962C8B-B14F-4D97-AF65-F5344CB8AC3E}">
        <p14:creationId xmlns:p14="http://schemas.microsoft.com/office/powerpoint/2010/main" val="18472905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3AB7DA3-1E0C-42A7-8D51-AE67895E0E1E}" type="slidenum">
              <a:rPr lang="en-US" smtClean="0"/>
              <a:t>50</a:t>
            </a:fld>
            <a:endParaRPr lang="en-US"/>
          </a:p>
        </p:txBody>
      </p:sp>
    </p:spTree>
    <p:extLst>
      <p:ext uri="{BB962C8B-B14F-4D97-AF65-F5344CB8AC3E}">
        <p14:creationId xmlns:p14="http://schemas.microsoft.com/office/powerpoint/2010/main" val="269289257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tech sector itself is trying to figure things out</a:t>
            </a:r>
          </a:p>
        </p:txBody>
      </p:sp>
      <p:sp>
        <p:nvSpPr>
          <p:cNvPr id="4" name="Slide Number Placeholder 3"/>
          <p:cNvSpPr>
            <a:spLocks noGrp="1"/>
          </p:cNvSpPr>
          <p:nvPr>
            <p:ph type="sldNum" sz="quarter" idx="5"/>
          </p:nvPr>
        </p:nvSpPr>
        <p:spPr/>
        <p:txBody>
          <a:bodyPr/>
          <a:lstStyle/>
          <a:p>
            <a:fld id="{73AB7DA3-1E0C-42A7-8D51-AE67895E0E1E}" type="slidenum">
              <a:rPr lang="en-US" smtClean="0"/>
              <a:t>53</a:t>
            </a:fld>
            <a:endParaRPr lang="en-US"/>
          </a:p>
        </p:txBody>
      </p:sp>
    </p:spTree>
    <p:extLst>
      <p:ext uri="{BB962C8B-B14F-4D97-AF65-F5344CB8AC3E}">
        <p14:creationId xmlns:p14="http://schemas.microsoft.com/office/powerpoint/2010/main" val="89914893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Lack of standards is thus understandable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Long term effects are difficult to define and measure</a:t>
            </a:r>
          </a:p>
          <a:p>
            <a:endParaRPr lang="en-US" dirty="0"/>
          </a:p>
        </p:txBody>
      </p:sp>
      <p:sp>
        <p:nvSpPr>
          <p:cNvPr id="4" name="Slide Number Placeholder 3"/>
          <p:cNvSpPr>
            <a:spLocks noGrp="1"/>
          </p:cNvSpPr>
          <p:nvPr>
            <p:ph type="sldNum" sz="quarter" idx="5"/>
          </p:nvPr>
        </p:nvSpPr>
        <p:spPr/>
        <p:txBody>
          <a:bodyPr/>
          <a:lstStyle/>
          <a:p>
            <a:fld id="{73AB7DA3-1E0C-42A7-8D51-AE67895E0E1E}" type="slidenum">
              <a:rPr lang="en-US" smtClean="0"/>
              <a:t>54</a:t>
            </a:fld>
            <a:endParaRPr lang="en-US"/>
          </a:p>
        </p:txBody>
      </p:sp>
    </p:spTree>
    <p:extLst>
      <p:ext uri="{BB962C8B-B14F-4D97-AF65-F5344CB8AC3E}">
        <p14:creationId xmlns:p14="http://schemas.microsoft.com/office/powerpoint/2010/main" val="322018542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indent="-457200">
              <a:buFont typeface="Arial" panose="020B0604020202020204" pitchFamily="34" charset="0"/>
              <a:buChar char="•"/>
            </a:pPr>
            <a:r>
              <a:rPr lang="en-US" dirty="0"/>
              <a:t>Responsible AI has additional constraints in Healthcare</a:t>
            </a:r>
          </a:p>
          <a:p>
            <a:pPr marL="457200" indent="-457200">
              <a:buFont typeface="Arial" panose="020B0604020202020204" pitchFamily="34" charset="0"/>
              <a:buChar char="•"/>
            </a:pPr>
            <a:r>
              <a:rPr lang="en-US" dirty="0"/>
              <a:t>Decisions in Healthcare can have long term consequences</a:t>
            </a:r>
          </a:p>
          <a:p>
            <a:pPr marL="457200" indent="-457200">
              <a:buFont typeface="Arial" panose="020B0604020202020204" pitchFamily="34" charset="0"/>
              <a:buChar char="•"/>
            </a:pPr>
            <a:r>
              <a:rPr lang="en-US" dirty="0"/>
              <a:t>Long term health outcomes are of the result of hundreds of individual actions involving patient, clinicians and other healthcare personnel</a:t>
            </a:r>
          </a:p>
          <a:p>
            <a:pPr marL="457200" indent="-457200">
              <a:buFont typeface="Arial" panose="020B0604020202020204" pitchFamily="34" charset="0"/>
              <a:buChar char="•"/>
            </a:pPr>
            <a:r>
              <a:rPr lang="en-US" dirty="0"/>
              <a:t> </a:t>
            </a:r>
          </a:p>
          <a:p>
            <a:pPr marL="457200" indent="-457200">
              <a:buFont typeface="Arial" panose="020B0604020202020204" pitchFamily="34" charset="0"/>
              <a:buChar char="•"/>
            </a:pPr>
            <a:endParaRPr lang="en-US" dirty="0"/>
          </a:p>
          <a:p>
            <a:endParaRPr lang="en-US" dirty="0"/>
          </a:p>
        </p:txBody>
      </p:sp>
      <p:sp>
        <p:nvSpPr>
          <p:cNvPr id="4" name="Slide Number Placeholder 3"/>
          <p:cNvSpPr>
            <a:spLocks noGrp="1"/>
          </p:cNvSpPr>
          <p:nvPr>
            <p:ph type="sldNum" sz="quarter" idx="5"/>
          </p:nvPr>
        </p:nvSpPr>
        <p:spPr/>
        <p:txBody>
          <a:bodyPr/>
          <a:lstStyle/>
          <a:p>
            <a:fld id="{73AB7DA3-1E0C-42A7-8D51-AE67895E0E1E}" type="slidenum">
              <a:rPr lang="en-US" smtClean="0"/>
              <a:t>56</a:t>
            </a:fld>
            <a:endParaRPr lang="en-US"/>
          </a:p>
        </p:txBody>
      </p:sp>
    </p:spTree>
    <p:extLst>
      <p:ext uri="{BB962C8B-B14F-4D97-AF65-F5344CB8AC3E}">
        <p14:creationId xmlns:p14="http://schemas.microsoft.com/office/powerpoint/2010/main" val="92854600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misunderstandings underlying ethics bashing are at least three-fold: (a) philosophy and “ethics” are seen as a communications strategy and as a form of cover-up or façade for unethical behavior, (b) the role and importance of moral philosophy is downplayed and portrayed as mere “ivory tower” intellectualization of complex problems that need to be dealt with in practice; and (c) philosophy is understood in opposition and as alternative to political representation and social organizing.</a:t>
            </a:r>
          </a:p>
        </p:txBody>
      </p:sp>
      <p:sp>
        <p:nvSpPr>
          <p:cNvPr id="4" name="Slide Number Placeholder 3"/>
          <p:cNvSpPr>
            <a:spLocks noGrp="1"/>
          </p:cNvSpPr>
          <p:nvPr>
            <p:ph type="sldNum" sz="quarter" idx="5"/>
          </p:nvPr>
        </p:nvSpPr>
        <p:spPr/>
        <p:txBody>
          <a:bodyPr/>
          <a:lstStyle/>
          <a:p>
            <a:fld id="{73AB7DA3-1E0C-42A7-8D51-AE67895E0E1E}" type="slidenum">
              <a:rPr lang="en-US" smtClean="0"/>
              <a:t>57</a:t>
            </a:fld>
            <a:endParaRPr lang="en-US"/>
          </a:p>
        </p:txBody>
      </p:sp>
    </p:spTree>
    <p:extLst>
      <p:ext uri="{BB962C8B-B14F-4D97-AF65-F5344CB8AC3E}">
        <p14:creationId xmlns:p14="http://schemas.microsoft.com/office/powerpoint/2010/main" val="278639590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discuss two main types of challenges – Technical and cultural</a:t>
            </a:r>
          </a:p>
        </p:txBody>
      </p:sp>
      <p:sp>
        <p:nvSpPr>
          <p:cNvPr id="4" name="Slide Number Placeholder 3"/>
          <p:cNvSpPr>
            <a:spLocks noGrp="1"/>
          </p:cNvSpPr>
          <p:nvPr>
            <p:ph type="sldNum" sz="quarter" idx="5"/>
          </p:nvPr>
        </p:nvSpPr>
        <p:spPr/>
        <p:txBody>
          <a:bodyPr/>
          <a:lstStyle/>
          <a:p>
            <a:fld id="{73AB7DA3-1E0C-42A7-8D51-AE67895E0E1E}" type="slidenum">
              <a:rPr lang="en-US" smtClean="0"/>
              <a:t>59</a:t>
            </a:fld>
            <a:endParaRPr lang="en-US"/>
          </a:p>
        </p:txBody>
      </p:sp>
    </p:spTree>
    <p:extLst>
      <p:ext uri="{BB962C8B-B14F-4D97-AF65-F5344CB8AC3E}">
        <p14:creationId xmlns:p14="http://schemas.microsoft.com/office/powerpoint/2010/main" val="216056142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Yet, awareness of which conditions will lead to disparate impact or other negative outcomes is not always apparent in pre-design, and can be easily overlooked once in production</a:t>
            </a:r>
          </a:p>
          <a:p>
            <a:endParaRPr lang="en-US" dirty="0"/>
          </a:p>
          <a:p>
            <a:r>
              <a:rPr lang="en-US" dirty="0"/>
              <a:t>Lack of diverse stakeholders in planning</a:t>
            </a:r>
          </a:p>
          <a:p>
            <a:r>
              <a:rPr lang="en-US" dirty="0"/>
              <a:t>Insufficient data</a:t>
            </a:r>
          </a:p>
          <a:p>
            <a:endParaRPr lang="en-US" dirty="0"/>
          </a:p>
        </p:txBody>
      </p:sp>
      <p:sp>
        <p:nvSpPr>
          <p:cNvPr id="4" name="Slide Number Placeholder 3"/>
          <p:cNvSpPr>
            <a:spLocks noGrp="1"/>
          </p:cNvSpPr>
          <p:nvPr>
            <p:ph type="sldNum" sz="quarter" idx="5"/>
          </p:nvPr>
        </p:nvSpPr>
        <p:spPr/>
        <p:txBody>
          <a:bodyPr/>
          <a:lstStyle/>
          <a:p>
            <a:fld id="{3405E0FA-F2C0-E644-A2AB-B1DCBFC3D38A}" type="slidenum">
              <a:rPr lang="en-US" smtClean="0"/>
              <a:t>62</a:t>
            </a:fld>
            <a:endParaRPr lang="en-US"/>
          </a:p>
        </p:txBody>
      </p:sp>
    </p:spTree>
    <p:extLst>
      <p:ext uri="{BB962C8B-B14F-4D97-AF65-F5344CB8AC3E}">
        <p14:creationId xmlns:p14="http://schemas.microsoft.com/office/powerpoint/2010/main" val="409795202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Cholesterol, Vitamin D</a:t>
            </a:r>
          </a:p>
          <a:p>
            <a:r>
              <a:rPr lang="en-US" dirty="0"/>
              <a:t>ICD codes</a:t>
            </a:r>
          </a:p>
        </p:txBody>
      </p:sp>
      <p:sp>
        <p:nvSpPr>
          <p:cNvPr id="4" name="Slide Number Placeholder 3"/>
          <p:cNvSpPr>
            <a:spLocks noGrp="1"/>
          </p:cNvSpPr>
          <p:nvPr>
            <p:ph type="sldNum" sz="quarter" idx="5"/>
          </p:nvPr>
        </p:nvSpPr>
        <p:spPr/>
        <p:txBody>
          <a:bodyPr/>
          <a:lstStyle/>
          <a:p>
            <a:fld id="{3405E0FA-F2C0-E644-A2AB-B1DCBFC3D38A}" type="slidenum">
              <a:rPr lang="en-US" smtClean="0"/>
              <a:t>63</a:t>
            </a:fld>
            <a:endParaRPr lang="en-US"/>
          </a:p>
        </p:txBody>
      </p:sp>
    </p:spTree>
    <p:extLst>
      <p:ext uri="{BB962C8B-B14F-4D97-AF65-F5344CB8AC3E}">
        <p14:creationId xmlns:p14="http://schemas.microsoft.com/office/powerpoint/2010/main" val="135848127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Companies offer to pay for such data, he says, which might tempt cash-strapped national health systems or individual researchers to part with patient data, perhaps without thinking hard about the rights of the those whose data they are sharing. A number of developing countries are introducing data-protection laws, but in those countries where law enforcement is lax, such regulations could be circumvented.</a:t>
            </a:r>
            <a:endParaRPr lang="en-US" dirty="0"/>
          </a:p>
          <a:p>
            <a:endParaRPr lang="en-US" dirty="0"/>
          </a:p>
        </p:txBody>
      </p:sp>
      <p:sp>
        <p:nvSpPr>
          <p:cNvPr id="4" name="Slide Number Placeholder 3"/>
          <p:cNvSpPr>
            <a:spLocks noGrp="1"/>
          </p:cNvSpPr>
          <p:nvPr>
            <p:ph type="sldNum" sz="quarter" idx="5"/>
          </p:nvPr>
        </p:nvSpPr>
        <p:spPr/>
        <p:txBody>
          <a:bodyPr/>
          <a:lstStyle/>
          <a:p>
            <a:fld id="{3405E0FA-F2C0-E644-A2AB-B1DCBFC3D38A}" type="slidenum">
              <a:rPr lang="en-US" smtClean="0"/>
              <a:t>64</a:t>
            </a:fld>
            <a:endParaRPr lang="en-US"/>
          </a:p>
        </p:txBody>
      </p:sp>
    </p:spTree>
    <p:extLst>
      <p:ext uri="{BB962C8B-B14F-4D97-AF65-F5344CB8AC3E}">
        <p14:creationId xmlns:p14="http://schemas.microsoft.com/office/powerpoint/2010/main" val="336380155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dirty="0">
                <a:latin typeface="Segoe UI Light" panose="020B0502040204020203" pitchFamily="34" charset="0"/>
                <a:cs typeface="Segoe UI Light" panose="020B0502040204020203" pitchFamily="34" charset="0"/>
              </a:rPr>
              <a:t>The injury occurs as a result of intense and/or prolonged pressure, or pressure in combination with shear</a:t>
            </a:r>
          </a:p>
          <a:p>
            <a:pPr marL="342900" indent="-342900" fontAlgn="base">
              <a:buFont typeface="Arial" panose="020B0604020202020204" pitchFamily="34" charset="0"/>
              <a:buChar char="•"/>
            </a:pPr>
            <a:r>
              <a:rPr lang="en-US" sz="1200" dirty="0">
                <a:latin typeface="Segoe UI Light" panose="020B0502040204020203" pitchFamily="34" charset="0"/>
                <a:cs typeface="Segoe UI Light" panose="020B0502040204020203" pitchFamily="34" charset="0"/>
              </a:rPr>
              <a:t>Marker of poor overall prognosis</a:t>
            </a:r>
          </a:p>
          <a:p>
            <a:pPr marL="342900" indent="-342900" fontAlgn="base">
              <a:buFont typeface="Arial" panose="020B0604020202020204" pitchFamily="34" charset="0"/>
              <a:buChar char="•"/>
            </a:pPr>
            <a:r>
              <a:rPr lang="en-US" sz="1200" dirty="0">
                <a:latin typeface="Segoe UI Light" panose="020B0502040204020203" pitchFamily="34" charset="0"/>
                <a:cs typeface="Segoe UI Light" panose="020B0502040204020203" pitchFamily="34" charset="0"/>
              </a:rPr>
              <a:t>May contribute to premature mortality in some patients </a:t>
            </a:r>
          </a:p>
          <a:p>
            <a:pPr marL="342900" indent="-342900" fontAlgn="base">
              <a:buFont typeface="Arial" panose="020B0604020202020204" pitchFamily="34" charset="0"/>
              <a:buChar char="•"/>
            </a:pPr>
            <a:r>
              <a:rPr lang="en-US" sz="1200" dirty="0">
                <a:latin typeface="Segoe UI Light" panose="020B0502040204020203" pitchFamily="34" charset="0"/>
                <a:cs typeface="Segoe UI Light" panose="020B0502040204020203" pitchFamily="34" charset="0"/>
              </a:rPr>
              <a:t>Commonly seen in high-risk populations (elderly and very ill)</a:t>
            </a:r>
          </a:p>
          <a:p>
            <a:pPr marL="342900" marR="0" lvl="0" indent="-34290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200" dirty="0">
                <a:cs typeface="Segoe UI Light" panose="020B0502040204020203" pitchFamily="34" charset="0"/>
              </a:rPr>
              <a:t>Vary by clinical setting, and is a potentially preventable condition </a:t>
            </a:r>
          </a:p>
          <a:p>
            <a:pPr marL="342900" indent="-342900" fontAlgn="base">
              <a:buFont typeface="Arial" panose="020B0604020202020204" pitchFamily="34" charset="0"/>
              <a:buChar char="•"/>
            </a:pPr>
            <a:endParaRPr lang="en-US" sz="1200" dirty="0">
              <a:latin typeface="Segoe UI Light" panose="020B0502040204020203" pitchFamily="34" charset="0"/>
              <a:cs typeface="Segoe UI Light" panose="020B0502040204020203" pitchFamily="34" charset="0"/>
            </a:endParaRPr>
          </a:p>
          <a:p>
            <a:endParaRPr lang="en-US" dirty="0"/>
          </a:p>
        </p:txBody>
      </p:sp>
      <p:sp>
        <p:nvSpPr>
          <p:cNvPr id="4" name="Slide Number Placeholder 3"/>
          <p:cNvSpPr>
            <a:spLocks noGrp="1"/>
          </p:cNvSpPr>
          <p:nvPr>
            <p:ph type="sldNum" sz="quarter" idx="5"/>
          </p:nvPr>
        </p:nvSpPr>
        <p:spPr/>
        <p:txBody>
          <a:bodyPr/>
          <a:lstStyle/>
          <a:p>
            <a:fld id="{3405E0FA-F2C0-E644-A2AB-B1DCBFC3D38A}" type="slidenum">
              <a:rPr lang="en-US" smtClean="0"/>
              <a:t>65</a:t>
            </a:fld>
            <a:endParaRPr lang="en-US"/>
          </a:p>
        </p:txBody>
      </p:sp>
    </p:spTree>
    <p:extLst>
      <p:ext uri="{BB962C8B-B14F-4D97-AF65-F5344CB8AC3E}">
        <p14:creationId xmlns:p14="http://schemas.microsoft.com/office/powerpoint/2010/main" val="9576818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https://www.globenewswire.com/news-release/2021/01/19/2160281/0/en/Artificial-Intelligence-AI-in-Healthcare-Market-Size-Worth-61-59-Billion-By-2027-CAGR-of-43-6-By-Reports-and-Data.html</a:t>
            </a:r>
          </a:p>
        </p:txBody>
      </p:sp>
      <p:sp>
        <p:nvSpPr>
          <p:cNvPr id="4" name="Slide Number Placeholder 3"/>
          <p:cNvSpPr>
            <a:spLocks noGrp="1"/>
          </p:cNvSpPr>
          <p:nvPr>
            <p:ph type="sldNum" sz="quarter" idx="5"/>
          </p:nvPr>
        </p:nvSpPr>
        <p:spPr/>
        <p:txBody>
          <a:bodyPr/>
          <a:lstStyle/>
          <a:p>
            <a:fld id="{73AB7DA3-1E0C-42A7-8D51-AE67895E0E1E}" type="slidenum">
              <a:rPr lang="en-US" smtClean="0"/>
              <a:t>7</a:t>
            </a:fld>
            <a:endParaRPr lang="en-US"/>
          </a:p>
        </p:txBody>
      </p:sp>
    </p:spTree>
    <p:extLst>
      <p:ext uri="{BB962C8B-B14F-4D97-AF65-F5344CB8AC3E}">
        <p14:creationId xmlns:p14="http://schemas.microsoft.com/office/powerpoint/2010/main" val="88279964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hlinkClick r:id="rId3"/>
              </a:rPr>
              <a:t>https://nvlpubs.nist.gov/nistpubs/SpecialPublications/NIST.SP.1270-draft.pdf</a:t>
            </a:r>
            <a:endParaRPr lang="en-US" dirty="0"/>
          </a:p>
          <a:p>
            <a:endParaRPr lang="en-US" dirty="0"/>
          </a:p>
        </p:txBody>
      </p:sp>
      <p:sp>
        <p:nvSpPr>
          <p:cNvPr id="4" name="Slide Number Placeholder 3"/>
          <p:cNvSpPr>
            <a:spLocks noGrp="1"/>
          </p:cNvSpPr>
          <p:nvPr>
            <p:ph type="sldNum" sz="quarter" idx="5"/>
          </p:nvPr>
        </p:nvSpPr>
        <p:spPr/>
        <p:txBody>
          <a:bodyPr/>
          <a:lstStyle/>
          <a:p>
            <a:fld id="{73AB7DA3-1E0C-42A7-8D51-AE67895E0E1E}" type="slidenum">
              <a:rPr lang="en-US" smtClean="0"/>
              <a:t>66</a:t>
            </a:fld>
            <a:endParaRPr lang="en-US"/>
          </a:p>
        </p:txBody>
      </p:sp>
    </p:spTree>
    <p:extLst>
      <p:ext uri="{BB962C8B-B14F-4D97-AF65-F5344CB8AC3E}">
        <p14:creationId xmlns:p14="http://schemas.microsoft.com/office/powerpoint/2010/main" val="404177043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about these individually</a:t>
            </a:r>
          </a:p>
        </p:txBody>
      </p:sp>
      <p:sp>
        <p:nvSpPr>
          <p:cNvPr id="4" name="Slide Number Placeholder 3"/>
          <p:cNvSpPr>
            <a:spLocks noGrp="1"/>
          </p:cNvSpPr>
          <p:nvPr>
            <p:ph type="sldNum" sz="quarter" idx="5"/>
          </p:nvPr>
        </p:nvSpPr>
        <p:spPr/>
        <p:txBody>
          <a:bodyPr/>
          <a:lstStyle/>
          <a:p>
            <a:fld id="{73AB7DA3-1E0C-42A7-8D51-AE67895E0E1E}" type="slidenum">
              <a:rPr lang="en-US" smtClean="0"/>
              <a:t>69</a:t>
            </a:fld>
            <a:endParaRPr lang="en-US"/>
          </a:p>
        </p:txBody>
      </p:sp>
    </p:spTree>
    <p:extLst>
      <p:ext uri="{BB962C8B-B14F-4D97-AF65-F5344CB8AC3E}">
        <p14:creationId xmlns:p14="http://schemas.microsoft.com/office/powerpoint/2010/main" val="102005862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quantify this by simulating a counterfactual world with no gap in health conditional on risk. Specifically, at some risk threshold a, we identify the supramarginal White patient (</a:t>
            </a:r>
            <a:r>
              <a:rPr lang="en-US" err="1"/>
              <a:t>i</a:t>
            </a:r>
            <a:r>
              <a:rPr lang="en-US"/>
              <a:t>) with Ri &gt; a and compare this patient’s health to that of the inframarginal Black patient (j) with </a:t>
            </a:r>
            <a:r>
              <a:rPr lang="en-US" err="1"/>
              <a:t>Rj</a:t>
            </a:r>
            <a:r>
              <a:rPr lang="en-US"/>
              <a:t> &lt; a. If Hi &gt; </a:t>
            </a:r>
            <a:r>
              <a:rPr lang="en-US" err="1"/>
              <a:t>Hj</a:t>
            </a:r>
            <a:r>
              <a:rPr lang="en-US"/>
              <a:t> , as measured by number of chronic medical conditions, we replace the (healthier, but supramarginal) White patient with the (sicker, but inframarginal) Black patient. We repeat this procedure until Hi = </a:t>
            </a:r>
            <a:r>
              <a:rPr lang="en-US" err="1"/>
              <a:t>Hj</a:t>
            </a:r>
            <a:r>
              <a:rPr lang="en-US"/>
              <a:t>, to simulate an algorithm with no predictive gap between Blacks and Whites.</a:t>
            </a:r>
          </a:p>
        </p:txBody>
      </p:sp>
      <p:sp>
        <p:nvSpPr>
          <p:cNvPr id="4" name="Slide Number Placeholder 3"/>
          <p:cNvSpPr>
            <a:spLocks noGrp="1"/>
          </p:cNvSpPr>
          <p:nvPr>
            <p:ph type="sldNum" sz="quarter" idx="5"/>
          </p:nvPr>
        </p:nvSpPr>
        <p:spPr/>
        <p:txBody>
          <a:bodyPr/>
          <a:lstStyle/>
          <a:p>
            <a:fld id="{3405E0FA-F2C0-E644-A2AB-B1DCBFC3D38A}" type="slidenum">
              <a:rPr lang="en-US" smtClean="0"/>
              <a:t>70</a:t>
            </a:fld>
            <a:endParaRPr lang="en-US"/>
          </a:p>
        </p:txBody>
      </p:sp>
    </p:spTree>
    <p:extLst>
      <p:ext uri="{BB962C8B-B14F-4D97-AF65-F5344CB8AC3E}">
        <p14:creationId xmlns:p14="http://schemas.microsoft.com/office/powerpoint/2010/main" val="165811346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405E0FA-F2C0-E644-A2AB-B1DCBFC3D38A}" type="slidenum">
              <a:rPr lang="en-US" smtClean="0"/>
              <a:t>71</a:t>
            </a:fld>
            <a:endParaRPr lang="en-US"/>
          </a:p>
        </p:txBody>
      </p:sp>
    </p:spTree>
    <p:extLst>
      <p:ext uri="{BB962C8B-B14F-4D97-AF65-F5344CB8AC3E}">
        <p14:creationId xmlns:p14="http://schemas.microsoft.com/office/powerpoint/2010/main" val="187295024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 large academic hospital, we identified all primary care patients enrolled in risk-based contracts from 2013 to 2015. Our primary interest was in studying differences between White and Black patients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3405E0FA-F2C0-E644-A2AB-B1DCBFC3D38A}" type="slidenum">
              <a:rPr lang="en-US" smtClean="0"/>
              <a:t>73</a:t>
            </a:fld>
            <a:endParaRPr lang="en-US"/>
          </a:p>
        </p:txBody>
      </p:sp>
    </p:spTree>
    <p:extLst>
      <p:ext uri="{BB962C8B-B14F-4D97-AF65-F5344CB8AC3E}">
        <p14:creationId xmlns:p14="http://schemas.microsoft.com/office/powerpoint/2010/main" val="422223924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(different inductive bias but similar performance)</a:t>
            </a:r>
          </a:p>
          <a:p>
            <a:r>
              <a:rPr lang="en-US" b="0" i="0" dirty="0">
                <a:solidFill>
                  <a:srgbClr val="000000"/>
                </a:solidFill>
                <a:effectLst/>
                <a:latin typeface="Independent"/>
              </a:rPr>
              <a:t>Some stress tests are also at odds with each other: models that were good at recognizing pixelated images were often bad at recognizing images with high contrast, for example. It might not always be possible to train a single model that passes all stress tests</a:t>
            </a:r>
            <a:endParaRPr lang="en-US" dirty="0"/>
          </a:p>
        </p:txBody>
      </p:sp>
      <p:sp>
        <p:nvSpPr>
          <p:cNvPr id="4" name="Slide Number Placeholder 3"/>
          <p:cNvSpPr>
            <a:spLocks noGrp="1"/>
          </p:cNvSpPr>
          <p:nvPr>
            <p:ph type="sldNum" sz="quarter" idx="5"/>
          </p:nvPr>
        </p:nvSpPr>
        <p:spPr/>
        <p:txBody>
          <a:bodyPr/>
          <a:lstStyle/>
          <a:p>
            <a:fld id="{3405E0FA-F2C0-E644-A2AB-B1DCBFC3D38A}" type="slidenum">
              <a:rPr lang="en-US" smtClean="0"/>
              <a:t>74</a:t>
            </a:fld>
            <a:endParaRPr lang="en-US"/>
          </a:p>
        </p:txBody>
      </p:sp>
    </p:spTree>
    <p:extLst>
      <p:ext uri="{BB962C8B-B14F-4D97-AF65-F5344CB8AC3E}">
        <p14:creationId xmlns:p14="http://schemas.microsoft.com/office/powerpoint/2010/main" val="80024203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405E0FA-F2C0-E644-A2AB-B1DCBFC3D38A}" type="slidenum">
              <a:rPr lang="en-US" smtClean="0"/>
              <a:t>75</a:t>
            </a:fld>
            <a:endParaRPr lang="en-US"/>
          </a:p>
        </p:txBody>
      </p:sp>
    </p:spTree>
    <p:extLst>
      <p:ext uri="{BB962C8B-B14F-4D97-AF65-F5344CB8AC3E}">
        <p14:creationId xmlns:p14="http://schemas.microsoft.com/office/powerpoint/2010/main" val="218931494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may change over time and feedback loop may change characteristics of relevant classes </a:t>
            </a:r>
          </a:p>
        </p:txBody>
      </p:sp>
      <p:sp>
        <p:nvSpPr>
          <p:cNvPr id="4" name="Slide Number Placeholder 3"/>
          <p:cNvSpPr>
            <a:spLocks noGrp="1"/>
          </p:cNvSpPr>
          <p:nvPr>
            <p:ph type="sldNum" sz="quarter" idx="5"/>
          </p:nvPr>
        </p:nvSpPr>
        <p:spPr/>
        <p:txBody>
          <a:bodyPr/>
          <a:lstStyle/>
          <a:p>
            <a:fld id="{3405E0FA-F2C0-E644-A2AB-B1DCBFC3D38A}" type="slidenum">
              <a:rPr lang="en-US" smtClean="0"/>
              <a:t>76</a:t>
            </a:fld>
            <a:endParaRPr lang="en-US"/>
          </a:p>
        </p:txBody>
      </p:sp>
    </p:spTree>
    <p:extLst>
      <p:ext uri="{BB962C8B-B14F-4D97-AF65-F5344CB8AC3E}">
        <p14:creationId xmlns:p14="http://schemas.microsoft.com/office/powerpoint/2010/main" val="581512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405E0FA-F2C0-E644-A2AB-B1DCBFC3D38A}" type="slidenum">
              <a:rPr lang="en-US" smtClean="0"/>
              <a:t>78</a:t>
            </a:fld>
            <a:endParaRPr lang="en-US"/>
          </a:p>
        </p:txBody>
      </p:sp>
    </p:spTree>
    <p:extLst>
      <p:ext uri="{BB962C8B-B14F-4D97-AF65-F5344CB8AC3E}">
        <p14:creationId xmlns:p14="http://schemas.microsoft.com/office/powerpoint/2010/main" val="72473215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Images with obvious DR but poor quality would be refused by the system, complicating and extending the process. And that’s when they could get them uploaded to the system in the first place:</a:t>
            </a:r>
          </a:p>
          <a:p>
            <a:r>
              <a:rPr lang="en-US" dirty="0"/>
              <a:t>This causes some images to take 60-90 seconds to upload, slowing down the screening queue and limiting the number of patients that can be screened in a day. </a:t>
            </a:r>
          </a:p>
          <a:p>
            <a:r>
              <a:rPr lang="en-US" dirty="0"/>
              <a:t>Nurses tried various workarounds but the inconsistency and other factors led some to advise patients against taking part in the study at all</a:t>
            </a:r>
          </a:p>
          <a:p>
            <a:endParaRPr lang="en-US" dirty="0"/>
          </a:p>
        </p:txBody>
      </p:sp>
      <p:sp>
        <p:nvSpPr>
          <p:cNvPr id="4" name="Slide Number Placeholder 3"/>
          <p:cNvSpPr>
            <a:spLocks noGrp="1"/>
          </p:cNvSpPr>
          <p:nvPr>
            <p:ph type="sldNum" sz="quarter" idx="5"/>
          </p:nvPr>
        </p:nvSpPr>
        <p:spPr/>
        <p:txBody>
          <a:bodyPr/>
          <a:lstStyle/>
          <a:p>
            <a:fld id="{3405E0FA-F2C0-E644-A2AB-B1DCBFC3D38A}" type="slidenum">
              <a:rPr lang="en-US" smtClean="0"/>
              <a:t>79</a:t>
            </a:fld>
            <a:endParaRPr lang="en-US"/>
          </a:p>
        </p:txBody>
      </p:sp>
    </p:spTree>
    <p:extLst>
      <p:ext uri="{BB962C8B-B14F-4D97-AF65-F5344CB8AC3E}">
        <p14:creationId xmlns:p14="http://schemas.microsoft.com/office/powerpoint/2010/main" val="11829435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Stanley, Jay. "</a:t>
            </a:r>
            <a:r>
              <a:rPr lang="en-US" sz="1200" u="sng" kern="1200" dirty="0">
                <a:solidFill>
                  <a:schemeClr val="tx1"/>
                </a:solidFill>
                <a:effectLst/>
                <a:latin typeface="+mn-lt"/>
                <a:ea typeface="+mn-ea"/>
                <a:cs typeface="+mn-cs"/>
                <a:hlinkClick r:id="rId3"/>
              </a:rPr>
              <a:t>Pitfalls of artificial intelligence decision making highlighted in Idaho ACLU case</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Privacy &amp; Technology</a:t>
            </a:r>
            <a:r>
              <a:rPr lang="en-US" sz="1200" kern="1200" dirty="0">
                <a:solidFill>
                  <a:schemeClr val="tx1"/>
                </a:solidFill>
                <a:effectLst/>
                <a:latin typeface="+mn-lt"/>
                <a:ea typeface="+mn-ea"/>
                <a:cs typeface="+mn-cs"/>
              </a:rPr>
              <a:t> (2017).</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333333"/>
                </a:solidFill>
                <a:effectLst/>
                <a:latin typeface="Georgia" panose="02040502050405020303" pitchFamily="18" charset="0"/>
              </a:rPr>
              <a:t>Artificial Intelligence Global Adoption Trends &amp; Strategies, IDC, July 2019</a:t>
            </a:r>
            <a:endParaRPr lang="en-US" sz="1200" kern="1200" dirty="0">
              <a:solidFill>
                <a:schemeClr val="tx1"/>
              </a:solidFill>
              <a:effectLst/>
              <a:latin typeface="+mn-lt"/>
              <a:ea typeface="+mn-ea"/>
              <a:cs typeface="+mn-cs"/>
            </a:endParaRPr>
          </a:p>
          <a:p>
            <a:endParaRPr lang="en-US" dirty="0"/>
          </a:p>
          <a:p>
            <a:endParaRPr lang="en-US" dirty="0"/>
          </a:p>
        </p:txBody>
      </p:sp>
      <p:sp>
        <p:nvSpPr>
          <p:cNvPr id="4" name="Slide Number Placeholder 3"/>
          <p:cNvSpPr>
            <a:spLocks noGrp="1"/>
          </p:cNvSpPr>
          <p:nvPr>
            <p:ph type="sldNum" sz="quarter" idx="5"/>
          </p:nvPr>
        </p:nvSpPr>
        <p:spPr/>
        <p:txBody>
          <a:bodyPr/>
          <a:lstStyle/>
          <a:p>
            <a:fld id="{73AB7DA3-1E0C-42A7-8D51-AE67895E0E1E}" type="slidenum">
              <a:rPr lang="en-US" smtClean="0"/>
              <a:t>9</a:t>
            </a:fld>
            <a:endParaRPr lang="en-US"/>
          </a:p>
        </p:txBody>
      </p:sp>
    </p:spTree>
    <p:extLst>
      <p:ext uri="{BB962C8B-B14F-4D97-AF65-F5344CB8AC3E}">
        <p14:creationId xmlns:p14="http://schemas.microsoft.com/office/powerpoint/2010/main" val="413119559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405E0FA-F2C0-E644-A2AB-B1DCBFC3D38A}" type="slidenum">
              <a:rPr lang="en-US" smtClean="0"/>
              <a:t>80</a:t>
            </a:fld>
            <a:endParaRPr lang="en-US"/>
          </a:p>
        </p:txBody>
      </p:sp>
    </p:spTree>
    <p:extLst>
      <p:ext uri="{BB962C8B-B14F-4D97-AF65-F5344CB8AC3E}">
        <p14:creationId xmlns:p14="http://schemas.microsoft.com/office/powerpoint/2010/main" val="322150990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about our own proposal</a:t>
            </a:r>
          </a:p>
        </p:txBody>
      </p:sp>
      <p:sp>
        <p:nvSpPr>
          <p:cNvPr id="4" name="Slide Number Placeholder 3"/>
          <p:cNvSpPr>
            <a:spLocks noGrp="1"/>
          </p:cNvSpPr>
          <p:nvPr>
            <p:ph type="sldNum" sz="quarter" idx="5"/>
          </p:nvPr>
        </p:nvSpPr>
        <p:spPr/>
        <p:txBody>
          <a:bodyPr/>
          <a:lstStyle/>
          <a:p>
            <a:fld id="{73AB7DA3-1E0C-42A7-8D51-AE67895E0E1E}" type="slidenum">
              <a:rPr lang="en-US" smtClean="0"/>
              <a:t>81</a:t>
            </a:fld>
            <a:endParaRPr lang="en-US"/>
          </a:p>
        </p:txBody>
      </p:sp>
    </p:spTree>
    <p:extLst>
      <p:ext uri="{BB962C8B-B14F-4D97-AF65-F5344CB8AC3E}">
        <p14:creationId xmlns:p14="http://schemas.microsoft.com/office/powerpoint/2010/main" val="265870495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do find, however, that comprehension is lower for equal opportunity, false negative rate than other definitions. In general, comprehension scores for equal opportunity (both FNR and FPR) were less internally consistent than other fairness rules, suggesting participant responses were also more “noisy” for equal opportunity. This is somewhat intuitive: equal opportunity is difficult to understand, as it only involves one type of error (FNR or FPR) rather than both. </a:t>
            </a:r>
          </a:p>
        </p:txBody>
      </p:sp>
      <p:sp>
        <p:nvSpPr>
          <p:cNvPr id="4" name="Slide Number Placeholder 3"/>
          <p:cNvSpPr>
            <a:spLocks noGrp="1"/>
          </p:cNvSpPr>
          <p:nvPr>
            <p:ph type="sldNum" sz="quarter" idx="5"/>
          </p:nvPr>
        </p:nvSpPr>
        <p:spPr/>
        <p:txBody>
          <a:bodyPr/>
          <a:lstStyle/>
          <a:p>
            <a:fld id="{3405E0FA-F2C0-E644-A2AB-B1DCBFC3D38A}" type="slidenum">
              <a:rPr lang="en-US" smtClean="0"/>
              <a:t>83</a:t>
            </a:fld>
            <a:endParaRPr lang="en-US"/>
          </a:p>
        </p:txBody>
      </p:sp>
    </p:spTree>
    <p:extLst>
      <p:ext uri="{BB962C8B-B14F-4D97-AF65-F5344CB8AC3E}">
        <p14:creationId xmlns:p14="http://schemas.microsoft.com/office/powerpoint/2010/main" val="404240588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000000"/>
                </a:solidFill>
                <a:effectLst/>
                <a:latin typeface="PTSerif"/>
              </a:rPr>
              <a:t>Because algorithms may perform differently on populations for whom the algorithm was not developed, it is essential to ensure that algorithms specify and document which populations and use cases they apply to. Doing so provides confidence that the risks and rewards for the target group have been sufficiently studied and deemed an acceptable trade-off.</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000000"/>
              </a:solidFill>
              <a:effectLst/>
              <a:latin typeface="PTSerif"/>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000000"/>
                </a:solidFill>
                <a:effectLst/>
                <a:latin typeface="PTSerif"/>
              </a:rPr>
              <a:t>Algorithms should define the characteristics of the population in which they are intended to be used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a:p>
            <a:r>
              <a:rPr lang="en-US" b="0" i="0" dirty="0">
                <a:solidFill>
                  <a:srgbClr val="000000"/>
                </a:solidFill>
                <a:effectLst/>
                <a:latin typeface="PTSerif"/>
              </a:rPr>
              <a:t>for conducting ethical studies and publishing their results. Today’s high-stakes algorithms often don’t share their validation methods publicly, though; because companies are so protective of their algorithmic IP, it’s often unclear how a product has been tested or </a:t>
            </a:r>
            <a:r>
              <a:rPr lang="en-US" b="0" i="0" u="none" strike="noStrike" dirty="0">
                <a:effectLst/>
                <a:latin typeface="PTSerif"/>
                <a:hlinkClick r:id="rId3"/>
              </a:rPr>
              <a:t>whether the results are reproducible</a:t>
            </a:r>
            <a:r>
              <a:rPr lang="en-US" b="0" i="0" dirty="0">
                <a:solidFill>
                  <a:srgbClr val="000000"/>
                </a:solidFill>
                <a:effectLst/>
                <a:latin typeface="PTSerif"/>
              </a:rPr>
              <a:t>. But understanding how products are developed can help to clarify and mitigate unintended outcomes.</a:t>
            </a:r>
            <a:endParaRPr lang="en-US" dirty="0"/>
          </a:p>
        </p:txBody>
      </p:sp>
      <p:sp>
        <p:nvSpPr>
          <p:cNvPr id="4" name="Slide Number Placeholder 3"/>
          <p:cNvSpPr>
            <a:spLocks noGrp="1"/>
          </p:cNvSpPr>
          <p:nvPr>
            <p:ph type="sldNum" sz="quarter" idx="5"/>
          </p:nvPr>
        </p:nvSpPr>
        <p:spPr/>
        <p:txBody>
          <a:bodyPr/>
          <a:lstStyle/>
          <a:p>
            <a:fld id="{3405E0FA-F2C0-E644-A2AB-B1DCBFC3D38A}" type="slidenum">
              <a:rPr lang="en-US" smtClean="0"/>
              <a:t>84</a:t>
            </a:fld>
            <a:endParaRPr lang="en-US"/>
          </a:p>
        </p:txBody>
      </p:sp>
    </p:spTree>
    <p:extLst>
      <p:ext uri="{BB962C8B-B14F-4D97-AF65-F5344CB8AC3E}">
        <p14:creationId xmlns:p14="http://schemas.microsoft.com/office/powerpoint/2010/main" val="329544420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405E0FA-F2C0-E644-A2AB-B1DCBFC3D38A}" type="slidenum">
              <a:rPr lang="en-US" smtClean="0"/>
              <a:t>85</a:t>
            </a:fld>
            <a:endParaRPr lang="en-US"/>
          </a:p>
        </p:txBody>
      </p:sp>
    </p:spTree>
    <p:extLst>
      <p:ext uri="{BB962C8B-B14F-4D97-AF65-F5344CB8AC3E}">
        <p14:creationId xmlns:p14="http://schemas.microsoft.com/office/powerpoint/2010/main" val="2165535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Because people can die</a:t>
            </a:r>
          </a:p>
        </p:txBody>
      </p:sp>
      <p:sp>
        <p:nvSpPr>
          <p:cNvPr id="4" name="Slide Number Placeholder 3"/>
          <p:cNvSpPr>
            <a:spLocks noGrp="1"/>
          </p:cNvSpPr>
          <p:nvPr>
            <p:ph type="sldNum" sz="quarter" idx="5"/>
          </p:nvPr>
        </p:nvSpPr>
        <p:spPr/>
        <p:txBody>
          <a:bodyPr/>
          <a:lstStyle/>
          <a:p>
            <a:fld id="{73AB7DA3-1E0C-42A7-8D51-AE67895E0E1E}" type="slidenum">
              <a:rPr lang="en-US" smtClean="0"/>
              <a:t>86</a:t>
            </a:fld>
            <a:endParaRPr lang="en-US"/>
          </a:p>
        </p:txBody>
      </p:sp>
    </p:spTree>
    <p:extLst>
      <p:ext uri="{BB962C8B-B14F-4D97-AF65-F5344CB8AC3E}">
        <p14:creationId xmlns:p14="http://schemas.microsoft.com/office/powerpoint/2010/main" val="75440152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92929"/>
                </a:solidFill>
                <a:effectLst/>
                <a:latin typeface="charter"/>
              </a:rPr>
              <a:t>Wu and Zhang’s claim is that machine learning techniques can predict the likelihood that a person is a convicted criminal with nearly 90% accuracy using nothing but a driver’s license-style face photo.</a:t>
            </a:r>
            <a:endParaRPr lang="en-US" dirty="0"/>
          </a:p>
        </p:txBody>
      </p:sp>
      <p:sp>
        <p:nvSpPr>
          <p:cNvPr id="4" name="Slide Number Placeholder 3"/>
          <p:cNvSpPr>
            <a:spLocks noGrp="1"/>
          </p:cNvSpPr>
          <p:nvPr>
            <p:ph type="sldNum" sz="quarter" idx="5"/>
          </p:nvPr>
        </p:nvSpPr>
        <p:spPr/>
        <p:txBody>
          <a:bodyPr/>
          <a:lstStyle/>
          <a:p>
            <a:fld id="{73AB7DA3-1E0C-42A7-8D51-AE67895E0E1E}" type="slidenum">
              <a:rPr lang="en-US" smtClean="0"/>
              <a:t>87</a:t>
            </a:fld>
            <a:endParaRPr lang="en-US"/>
          </a:p>
        </p:txBody>
      </p:sp>
    </p:spTree>
    <p:extLst>
      <p:ext uri="{BB962C8B-B14F-4D97-AF65-F5344CB8AC3E}">
        <p14:creationId xmlns:p14="http://schemas.microsoft.com/office/powerpoint/2010/main" val="348835131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Technological solutionism often combined with a singular focus on tool optimization, can be at odds with operational scenarios, increasing the difficulty for the practitioners who have to make sense of tool output [Schwartz et al 2021]</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you can self-track and prove you are better than the average person – are healthier or drive more safely – you can get a better deal and claim some benefits. Eventually we will reach the point where people who decide not to self-track are assumed to be people who have something to hide. Then they have no choice but to start self-tracking</a:t>
            </a:r>
          </a:p>
          <a:p>
            <a:endParaRPr lang="en-US" dirty="0"/>
          </a:p>
          <a:p>
            <a:endParaRPr lang="en-US" dirty="0"/>
          </a:p>
          <a:p>
            <a:r>
              <a:rPr lang="en-US" dirty="0"/>
              <a:t>https://www.theguardian.com/technology/2013/mar/09/evgeny-morozov-technology-solutionism-interview</a:t>
            </a:r>
          </a:p>
        </p:txBody>
      </p:sp>
      <p:sp>
        <p:nvSpPr>
          <p:cNvPr id="4" name="Slide Number Placeholder 3"/>
          <p:cNvSpPr>
            <a:spLocks noGrp="1"/>
          </p:cNvSpPr>
          <p:nvPr>
            <p:ph type="sldNum" sz="quarter" idx="5"/>
          </p:nvPr>
        </p:nvSpPr>
        <p:spPr/>
        <p:txBody>
          <a:bodyPr/>
          <a:lstStyle/>
          <a:p>
            <a:fld id="{73AB7DA3-1E0C-42A7-8D51-AE67895E0E1E}" type="slidenum">
              <a:rPr lang="en-US" smtClean="0"/>
              <a:t>88</a:t>
            </a:fld>
            <a:endParaRPr lang="en-US"/>
          </a:p>
        </p:txBody>
      </p:sp>
    </p:spTree>
    <p:extLst>
      <p:ext uri="{BB962C8B-B14F-4D97-AF65-F5344CB8AC3E}">
        <p14:creationId xmlns:p14="http://schemas.microsoft.com/office/powerpoint/2010/main" val="258743623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Historically, IRBs have been rare in computer science, compared to the social and biomedical sciences. However, the IRB system and other ethical review processes are becoming more embedded in computer science.</a:t>
            </a:r>
          </a:p>
        </p:txBody>
      </p:sp>
      <p:sp>
        <p:nvSpPr>
          <p:cNvPr id="4" name="Slide Number Placeholder 3"/>
          <p:cNvSpPr>
            <a:spLocks noGrp="1"/>
          </p:cNvSpPr>
          <p:nvPr>
            <p:ph type="sldNum" sz="quarter" idx="5"/>
          </p:nvPr>
        </p:nvSpPr>
        <p:spPr/>
        <p:txBody>
          <a:bodyPr/>
          <a:lstStyle/>
          <a:p>
            <a:fld id="{73AB7DA3-1E0C-42A7-8D51-AE67895E0E1E}" type="slidenum">
              <a:rPr lang="en-US" smtClean="0"/>
              <a:t>89</a:t>
            </a:fld>
            <a:endParaRPr lang="en-US"/>
          </a:p>
        </p:txBody>
      </p:sp>
    </p:spTree>
    <p:extLst>
      <p:ext uri="{BB962C8B-B14F-4D97-AF65-F5344CB8AC3E}">
        <p14:creationId xmlns:p14="http://schemas.microsoft.com/office/powerpoint/2010/main" val="222528033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212529"/>
                </a:solidFill>
                <a:effectLst/>
                <a:latin typeface="Georgia" panose="02040502050405020303" pitchFamily="18" charset="0"/>
              </a:rPr>
              <a:t>Basically, there is a long list of what cannot be processed without explicit consent.  The processing of personal data revealing racial or ethnic origin, political opinions, religious or philosophical beliefs, or trade-union membership, as well as the processing of genetic data, biometric data for the purpose of uniquely identifying a natural person, data concerning health, or data concerning a natural person's sex life or sexual orientation, is prohibited without explicit consent.</a:t>
            </a:r>
          </a:p>
          <a:p>
            <a:pPr algn="l"/>
            <a:r>
              <a:rPr lang="en-US" b="0" i="0" dirty="0">
                <a:solidFill>
                  <a:srgbClr val="212529"/>
                </a:solidFill>
                <a:effectLst/>
                <a:latin typeface="Georgia" panose="02040502050405020303" pitchFamily="18" charset="0"/>
              </a:rPr>
              <a:t>Consent forms cannot be pre-selected, and they need to take into consideration the age of the patient, as well as patient nationality and special handling for children (i.e., parental consent).  </a:t>
            </a:r>
          </a:p>
        </p:txBody>
      </p:sp>
      <p:sp>
        <p:nvSpPr>
          <p:cNvPr id="4" name="Slide Number Placeholder 3"/>
          <p:cNvSpPr>
            <a:spLocks noGrp="1"/>
          </p:cNvSpPr>
          <p:nvPr>
            <p:ph type="sldNum" sz="quarter" idx="5"/>
          </p:nvPr>
        </p:nvSpPr>
        <p:spPr/>
        <p:txBody>
          <a:bodyPr/>
          <a:lstStyle/>
          <a:p>
            <a:fld id="{73AB7DA3-1E0C-42A7-8D51-AE67895E0E1E}" type="slidenum">
              <a:rPr lang="en-US" smtClean="0"/>
              <a:t>90</a:t>
            </a:fld>
            <a:endParaRPr lang="en-US"/>
          </a:p>
        </p:txBody>
      </p:sp>
    </p:spTree>
    <p:extLst>
      <p:ext uri="{BB962C8B-B14F-4D97-AF65-F5344CB8AC3E}">
        <p14:creationId xmlns:p14="http://schemas.microsoft.com/office/powerpoint/2010/main" val="3010652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it’s unlikely that technology with “zero risk” can be developed, reducing the impacts of harmful biases in AI is possible and necessary</a:t>
            </a:r>
          </a:p>
        </p:txBody>
      </p:sp>
      <p:sp>
        <p:nvSpPr>
          <p:cNvPr id="4" name="Slide Number Placeholder 3"/>
          <p:cNvSpPr>
            <a:spLocks noGrp="1"/>
          </p:cNvSpPr>
          <p:nvPr>
            <p:ph type="sldNum" sz="quarter" idx="5"/>
          </p:nvPr>
        </p:nvSpPr>
        <p:spPr/>
        <p:txBody>
          <a:bodyPr/>
          <a:lstStyle/>
          <a:p>
            <a:fld id="{73AB7DA3-1E0C-42A7-8D51-AE67895E0E1E}" type="slidenum">
              <a:rPr lang="en-US" smtClean="0"/>
              <a:t>10</a:t>
            </a:fld>
            <a:endParaRPr lang="en-US"/>
          </a:p>
        </p:txBody>
      </p:sp>
    </p:spTree>
    <p:extLst>
      <p:ext uri="{BB962C8B-B14F-4D97-AF65-F5344CB8AC3E}">
        <p14:creationId xmlns:p14="http://schemas.microsoft.com/office/powerpoint/2010/main" val="148057920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chemeClr val="tx1"/>
                </a:solidFill>
                <a:effectLst/>
              </a:rPr>
              <a:t>Software version naming rules should cover algorithm-driven and data-driven software updates, and should list all typical scenarios for major software updates</a:t>
            </a:r>
            <a:endParaRPr lang="en-US" dirty="0">
              <a:solidFill>
                <a:schemeClr val="tx1"/>
              </a:solidFill>
            </a:endParaRPr>
          </a:p>
          <a:p>
            <a:endParaRPr lang="en-US" dirty="0"/>
          </a:p>
          <a:p>
            <a:r>
              <a:rPr lang="en-US" dirty="0"/>
              <a:t>https://chinameddevice.com/china-cfda-ai-software-guideline/</a:t>
            </a:r>
          </a:p>
          <a:p>
            <a:pPr algn="l"/>
            <a:r>
              <a:rPr lang="en-US" b="0" i="0" dirty="0">
                <a:solidFill>
                  <a:srgbClr val="333333"/>
                </a:solidFill>
                <a:effectLst/>
                <a:latin typeface="Roboto" panose="02000000000000000000" pitchFamily="2" charset="0"/>
              </a:rPr>
              <a:t>The four main considerations for the registration of AI-Aided Software:</a:t>
            </a:r>
          </a:p>
          <a:p>
            <a:pPr algn="l" fontAlgn="base">
              <a:buFont typeface="Arial" panose="020B0604020202020204" pitchFamily="34" charset="0"/>
              <a:buChar char="•"/>
            </a:pPr>
            <a:r>
              <a:rPr lang="en-US" b="0" i="0" dirty="0">
                <a:solidFill>
                  <a:srgbClr val="333333"/>
                </a:solidFill>
                <a:effectLst/>
                <a:latin typeface="Roboto" panose="02000000000000000000" pitchFamily="2" charset="0"/>
              </a:rPr>
              <a:t>Needs analysis</a:t>
            </a:r>
          </a:p>
          <a:p>
            <a:pPr algn="l" fontAlgn="base">
              <a:buFont typeface="Arial" panose="020B0604020202020204" pitchFamily="34" charset="0"/>
              <a:buChar char="•"/>
            </a:pPr>
            <a:r>
              <a:rPr lang="en-US" b="0" i="0" dirty="0">
                <a:solidFill>
                  <a:srgbClr val="333333"/>
                </a:solidFill>
                <a:effectLst/>
                <a:latin typeface="Roboto" panose="02000000000000000000" pitchFamily="2" charset="0"/>
              </a:rPr>
              <a:t>Data collection</a:t>
            </a:r>
          </a:p>
          <a:p>
            <a:pPr algn="l" fontAlgn="base">
              <a:buFont typeface="Arial" panose="020B0604020202020204" pitchFamily="34" charset="0"/>
              <a:buChar char="•"/>
            </a:pPr>
            <a:r>
              <a:rPr lang="en-US" b="0" i="0" dirty="0">
                <a:solidFill>
                  <a:srgbClr val="333333"/>
                </a:solidFill>
                <a:effectLst/>
                <a:latin typeface="Roboto" panose="02000000000000000000" pitchFamily="2" charset="0"/>
              </a:rPr>
              <a:t>Algorithm design</a:t>
            </a:r>
          </a:p>
          <a:p>
            <a:pPr algn="l" fontAlgn="base">
              <a:buFont typeface="Arial" panose="020B0604020202020204" pitchFamily="34" charset="0"/>
              <a:buChar char="•"/>
            </a:pPr>
            <a:r>
              <a:rPr lang="en-US" b="0" i="0" dirty="0">
                <a:solidFill>
                  <a:srgbClr val="333333"/>
                </a:solidFill>
                <a:effectLst/>
                <a:latin typeface="Roboto" panose="02000000000000000000" pitchFamily="2" charset="0"/>
              </a:rPr>
              <a:t>Verification and validation</a:t>
            </a:r>
          </a:p>
          <a:p>
            <a:pPr algn="l" fontAlgn="base">
              <a:buFont typeface="Arial" panose="020B0604020202020204" pitchFamily="34" charset="0"/>
              <a:buChar char="•"/>
            </a:pPr>
            <a:endParaRPr lang="en-US" b="0" i="0" dirty="0">
              <a:solidFill>
                <a:srgbClr val="333333"/>
              </a:solidFill>
              <a:effectLst/>
              <a:latin typeface="Roboto" panose="02000000000000000000" pitchFamily="2" charset="0"/>
            </a:endParaRPr>
          </a:p>
          <a:p>
            <a:pPr algn="l"/>
            <a:r>
              <a:rPr lang="en-US" b="0" i="0" dirty="0">
                <a:solidFill>
                  <a:srgbClr val="333333"/>
                </a:solidFill>
                <a:effectLst/>
                <a:latin typeface="Roboto" panose="02000000000000000000" pitchFamily="2" charset="0"/>
              </a:rPr>
              <a:t>The Guideline is “based on the characteristics of deep learning technology, combined with the intended use, usage scenarios and core functions of the software, focusing on software data quality control, algorithm generalization ability and clinical risk.” Stated by NMPA Interpretation of Guideline on AI-Aided Software.</a:t>
            </a:r>
          </a:p>
          <a:p>
            <a:pPr algn="l"/>
            <a:r>
              <a:rPr lang="en-US" b="0" i="0" dirty="0">
                <a:solidFill>
                  <a:srgbClr val="333333"/>
                </a:solidFill>
                <a:effectLst/>
                <a:latin typeface="Roboto" panose="02000000000000000000" pitchFamily="2" charset="0"/>
              </a:rPr>
              <a:t>In terms of software updates, the Guideline clarified that the software version naming rules should cover algorithm-driven and data-driven software updates, and should list all typical scenarios for major software updates. Minor data-driven software updates can be controlled through a quality management system without applying for Modification Registration.</a:t>
            </a:r>
          </a:p>
          <a:p>
            <a:endParaRPr lang="en-US" dirty="0"/>
          </a:p>
        </p:txBody>
      </p:sp>
      <p:sp>
        <p:nvSpPr>
          <p:cNvPr id="4" name="Slide Number Placeholder 3"/>
          <p:cNvSpPr>
            <a:spLocks noGrp="1"/>
          </p:cNvSpPr>
          <p:nvPr>
            <p:ph type="sldNum" sz="quarter" idx="5"/>
          </p:nvPr>
        </p:nvSpPr>
        <p:spPr/>
        <p:txBody>
          <a:bodyPr/>
          <a:lstStyle/>
          <a:p>
            <a:fld id="{73AB7DA3-1E0C-42A7-8D51-AE67895E0E1E}" type="slidenum">
              <a:rPr lang="en-US" smtClean="0"/>
              <a:t>91</a:t>
            </a:fld>
            <a:endParaRPr lang="en-US"/>
          </a:p>
        </p:txBody>
      </p:sp>
    </p:spTree>
    <p:extLst>
      <p:ext uri="{BB962C8B-B14F-4D97-AF65-F5344CB8AC3E}">
        <p14:creationId xmlns:p14="http://schemas.microsoft.com/office/powerpoint/2010/main" val="269842885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3AB7DA3-1E0C-42A7-8D51-AE67895E0E1E}" type="slidenum">
              <a:rPr lang="en-US" smtClean="0"/>
              <a:t>101</a:t>
            </a:fld>
            <a:endParaRPr lang="en-US"/>
          </a:p>
        </p:txBody>
      </p:sp>
    </p:spTree>
    <p:extLst>
      <p:ext uri="{BB962C8B-B14F-4D97-AF65-F5344CB8AC3E}">
        <p14:creationId xmlns:p14="http://schemas.microsoft.com/office/powerpoint/2010/main" val="240120651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3AB7DA3-1E0C-42A7-8D51-AE67895E0E1E}" type="slidenum">
              <a:rPr lang="en-US" smtClean="0"/>
              <a:t>105</a:t>
            </a:fld>
            <a:endParaRPr lang="en-US"/>
          </a:p>
        </p:txBody>
      </p:sp>
    </p:spTree>
    <p:extLst>
      <p:ext uri="{BB962C8B-B14F-4D97-AF65-F5344CB8AC3E}">
        <p14:creationId xmlns:p14="http://schemas.microsoft.com/office/powerpoint/2010/main" val="10305069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it’s unlikely that technology with “zero risk” can be developed, reducing the impacts of harmful biases in AI is possible and necessary</a:t>
            </a:r>
          </a:p>
          <a:p>
            <a:r>
              <a:rPr lang="en-US" dirty="0"/>
              <a:t>https://www.youtube.com/watch?v=2HMPRXstSvQ</a:t>
            </a:r>
          </a:p>
        </p:txBody>
      </p:sp>
      <p:sp>
        <p:nvSpPr>
          <p:cNvPr id="4" name="Slide Number Placeholder 3"/>
          <p:cNvSpPr>
            <a:spLocks noGrp="1"/>
          </p:cNvSpPr>
          <p:nvPr>
            <p:ph type="sldNum" sz="quarter" idx="5"/>
          </p:nvPr>
        </p:nvSpPr>
        <p:spPr/>
        <p:txBody>
          <a:bodyPr/>
          <a:lstStyle/>
          <a:p>
            <a:fld id="{73AB7DA3-1E0C-42A7-8D51-AE67895E0E1E}" type="slidenum">
              <a:rPr lang="en-US" smtClean="0"/>
              <a:t>11</a:t>
            </a:fld>
            <a:endParaRPr lang="en-US"/>
          </a:p>
        </p:txBody>
      </p:sp>
    </p:spTree>
    <p:extLst>
      <p:ext uri="{BB962C8B-B14F-4D97-AF65-F5344CB8AC3E}">
        <p14:creationId xmlns:p14="http://schemas.microsoft.com/office/powerpoint/2010/main" val="18298424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https://www.fda.gov/about-fda/what-we-do</a:t>
            </a:r>
          </a:p>
          <a:p>
            <a:r>
              <a:rPr lang="en-US" dirty="0"/>
              <a:t>https://www.fda.gov/about-fda/fda-basics/what-does-fda-regulate</a:t>
            </a:r>
          </a:p>
          <a:p>
            <a:endParaRPr lang="en-US" dirty="0"/>
          </a:p>
          <a:p>
            <a:pPr algn="l"/>
            <a:r>
              <a:rPr lang="en-US" b="0" i="0" dirty="0">
                <a:solidFill>
                  <a:srgbClr val="2D2D2D"/>
                </a:solidFill>
                <a:effectLst/>
                <a:latin typeface="Georgia" panose="02040502050405020303" pitchFamily="18" charset="0"/>
              </a:rPr>
              <a:t>The FDA has maintained its watch over the American consumer for a century. One of its most famous accomplishments was its </a:t>
            </a:r>
            <a:r>
              <a:rPr lang="en-US" b="0" i="0" u="none" strike="noStrike" dirty="0">
                <a:solidFill>
                  <a:srgbClr val="0099FF"/>
                </a:solidFill>
                <a:effectLst/>
                <a:latin typeface="Georgia" panose="02040502050405020303" pitchFamily="18" charset="0"/>
                <a:hlinkClick r:id="rId3"/>
              </a:rPr>
              <a:t>rejection of thalidomide</a:t>
            </a:r>
            <a:r>
              <a:rPr lang="en-US" b="0" i="0" dirty="0">
                <a:solidFill>
                  <a:srgbClr val="2D2D2D"/>
                </a:solidFill>
                <a:effectLst/>
                <a:latin typeface="Georgia" panose="02040502050405020303" pitchFamily="18" charset="0"/>
              </a:rPr>
              <a:t>, a widely used drug that was later revealed to cause significant birth defects. The drug was marketed extensively in Europe in the late 1950s as a way to suppress morning sickness in pregnant women. At the time, doctors </a:t>
            </a:r>
            <a:r>
              <a:rPr lang="en-US" b="0" i="0" u="none" strike="noStrike" dirty="0">
                <a:solidFill>
                  <a:srgbClr val="0099FF"/>
                </a:solidFill>
                <a:effectLst/>
                <a:latin typeface="Georgia" panose="02040502050405020303" pitchFamily="18" charset="0"/>
                <a:hlinkClick r:id="rId4"/>
              </a:rPr>
              <a:t>thought that drugs given to a mother couldn’t affect fetuses</a:t>
            </a:r>
            <a:r>
              <a:rPr lang="en-US" b="0" i="0" dirty="0">
                <a:solidFill>
                  <a:srgbClr val="2D2D2D"/>
                </a:solidFill>
                <a:effectLst/>
                <a:latin typeface="Georgia" panose="02040502050405020303" pitchFamily="18" charset="0"/>
              </a:rPr>
              <a:t>. Thus, they didn’t even bother to test its safety for developing babies.</a:t>
            </a:r>
          </a:p>
          <a:p>
            <a:pPr algn="l"/>
            <a:r>
              <a:rPr lang="en-US" b="0" i="0" dirty="0">
                <a:solidFill>
                  <a:srgbClr val="2D2D2D"/>
                </a:solidFill>
                <a:effectLst/>
                <a:latin typeface="Georgia" panose="02040502050405020303" pitchFamily="18" charset="0"/>
              </a:rPr>
              <a:t>When thalidomide’s manufacturers sought approval from the FDA to sell the drug in the U.S. in 1960, FDA inspector Frances Kelsey put the brakes on the process by requesting the company conduct more safety studies. The following year, reports of thousands of babies being born with severe birth defects started coming out. The FDA’s work on thalidomide </a:t>
            </a:r>
            <a:r>
              <a:rPr lang="en-US" b="0" i="0" u="none" strike="noStrike" dirty="0">
                <a:solidFill>
                  <a:srgbClr val="0099FF"/>
                </a:solidFill>
                <a:effectLst/>
                <a:latin typeface="Georgia" panose="02040502050405020303" pitchFamily="18" charset="0"/>
                <a:hlinkClick r:id="rId5"/>
              </a:rPr>
              <a:t>earned Kelsey praise from President John Kennedy</a:t>
            </a:r>
            <a:r>
              <a:rPr lang="en-US" b="0" i="0" dirty="0">
                <a:solidFill>
                  <a:srgbClr val="2D2D2D"/>
                </a:solidFill>
                <a:effectLst/>
                <a:latin typeface="Georgia" panose="02040502050405020303" pitchFamily="18" charset="0"/>
              </a:rPr>
              <a:t> and </a:t>
            </a:r>
            <a:r>
              <a:rPr lang="en-US" b="0" i="0" u="none" strike="noStrike" dirty="0">
                <a:solidFill>
                  <a:srgbClr val="0099FF"/>
                </a:solidFill>
                <a:effectLst/>
                <a:latin typeface="Georgia" panose="02040502050405020303" pitchFamily="18" charset="0"/>
                <a:hlinkClick r:id="rId6"/>
              </a:rPr>
              <a:t>helped spur the passage of amendments strengthening the FDA’s drug review process</a:t>
            </a:r>
            <a:r>
              <a:rPr lang="en-US" b="0" i="0" dirty="0">
                <a:solidFill>
                  <a:srgbClr val="2D2D2D"/>
                </a:solidFill>
                <a:effectLst/>
                <a:latin typeface="Georgia" panose="02040502050405020303" pitchFamily="18" charset="0"/>
              </a:rPr>
              <a:t>.</a:t>
            </a:r>
          </a:p>
          <a:p>
            <a:r>
              <a:rPr lang="en-US" dirty="0"/>
              <a:t>https://www.smithsonianmag.com/science-nature/origins-FDA-what-does-it-do-180962054/</a:t>
            </a:r>
          </a:p>
        </p:txBody>
      </p:sp>
      <p:sp>
        <p:nvSpPr>
          <p:cNvPr id="4" name="Slide Number Placeholder 3"/>
          <p:cNvSpPr>
            <a:spLocks noGrp="1"/>
          </p:cNvSpPr>
          <p:nvPr>
            <p:ph type="sldNum" sz="quarter" idx="5"/>
          </p:nvPr>
        </p:nvSpPr>
        <p:spPr/>
        <p:txBody>
          <a:bodyPr/>
          <a:lstStyle/>
          <a:p>
            <a:fld id="{73AB7DA3-1E0C-42A7-8D51-AE67895E0E1E}" type="slidenum">
              <a:rPr lang="en-US" smtClean="0"/>
              <a:t>12</a:t>
            </a:fld>
            <a:endParaRPr lang="en-US"/>
          </a:p>
        </p:txBody>
      </p:sp>
    </p:spTree>
    <p:extLst>
      <p:ext uri="{BB962C8B-B14F-4D97-AF65-F5344CB8AC3E}">
        <p14:creationId xmlns:p14="http://schemas.microsoft.com/office/powerpoint/2010/main" val="18040790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https://www.drugwatch.com/fda/recalls/</a:t>
            </a:r>
          </a:p>
        </p:txBody>
      </p:sp>
      <p:sp>
        <p:nvSpPr>
          <p:cNvPr id="4" name="Slide Number Placeholder 3"/>
          <p:cNvSpPr>
            <a:spLocks noGrp="1"/>
          </p:cNvSpPr>
          <p:nvPr>
            <p:ph type="sldNum" sz="quarter" idx="5"/>
          </p:nvPr>
        </p:nvSpPr>
        <p:spPr/>
        <p:txBody>
          <a:bodyPr/>
          <a:lstStyle/>
          <a:p>
            <a:fld id="{73AB7DA3-1E0C-42A7-8D51-AE67895E0E1E}" type="slidenum">
              <a:rPr lang="en-US" smtClean="0"/>
              <a:t>13</a:t>
            </a:fld>
            <a:endParaRPr lang="en-US"/>
          </a:p>
        </p:txBody>
      </p:sp>
    </p:spTree>
    <p:extLst>
      <p:ext uri="{BB962C8B-B14F-4D97-AF65-F5344CB8AC3E}">
        <p14:creationId xmlns:p14="http://schemas.microsoft.com/office/powerpoint/2010/main" val="346008194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Master" Target="../slideMasters/slideMaster1.xml"/><Relationship Id="rId6" Type="http://schemas.microsoft.com/office/2007/relationships/hdphoto" Target="../media/hdphoto4.wdp"/><Relationship Id="rId5" Type="http://schemas.openxmlformats.org/officeDocument/2006/relationships/image" Target="../media/image8.png"/><Relationship Id="rId4" Type="http://schemas.microsoft.com/office/2007/relationships/hdphoto" Target="../media/hdphoto3.wdp"/></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7" Type="http://schemas.microsoft.com/office/2007/relationships/hdphoto" Target="../media/hdphoto4.wdp"/><Relationship Id="rId2" Type="http://schemas.openxmlformats.org/officeDocument/2006/relationships/image" Target="../media/image11.png"/><Relationship Id="rId1" Type="http://schemas.openxmlformats.org/officeDocument/2006/relationships/slideMaster" Target="../slideMasters/slideMaster1.xml"/><Relationship Id="rId6" Type="http://schemas.openxmlformats.org/officeDocument/2006/relationships/image" Target="../media/image8.png"/><Relationship Id="rId5" Type="http://schemas.microsoft.com/office/2007/relationships/hdphoto" Target="../media/hdphoto5.wdp"/><Relationship Id="rId4" Type="http://schemas.openxmlformats.org/officeDocument/2006/relationships/image" Target="../media/image7.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png"/><Relationship Id="rId7"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microsoft.com/office/2007/relationships/hdphoto" Target="../media/hdphoto2.wdp"/></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Master" Target="../slideMasters/slideMaster1.xml"/><Relationship Id="rId6" Type="http://schemas.microsoft.com/office/2007/relationships/hdphoto" Target="../media/hdphoto4.wdp"/><Relationship Id="rId5" Type="http://schemas.openxmlformats.org/officeDocument/2006/relationships/image" Target="../media/image8.png"/><Relationship Id="rId4" Type="http://schemas.microsoft.com/office/2007/relationships/hdphoto" Target="../media/hdphoto3.wdp"/></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_alt">
    <p:spTree>
      <p:nvGrpSpPr>
        <p:cNvPr id="1" name=""/>
        <p:cNvGrpSpPr/>
        <p:nvPr/>
      </p:nvGrpSpPr>
      <p:grpSpPr>
        <a:xfrm>
          <a:off x="0" y="0"/>
          <a:ext cx="0" cy="0"/>
          <a:chOff x="0" y="0"/>
          <a:chExt cx="0" cy="0"/>
        </a:xfrm>
      </p:grpSpPr>
      <p:pic>
        <p:nvPicPr>
          <p:cNvPr id="49" name="Picture 48">
            <a:extLst>
              <a:ext uri="{FF2B5EF4-FFF2-40B4-BE49-F238E27FC236}">
                <a16:creationId xmlns:a16="http://schemas.microsoft.com/office/drawing/2014/main" id="{753420BB-59E4-F14B-80CB-99C99EB28AE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5494247"/>
            <a:ext cx="12192000" cy="1377002"/>
          </a:xfrm>
          <a:prstGeom prst="rect">
            <a:avLst/>
          </a:prstGeom>
        </p:spPr>
      </p:pic>
      <p:pic>
        <p:nvPicPr>
          <p:cNvPr id="23" name="Picture 22">
            <a:extLst>
              <a:ext uri="{FF2B5EF4-FFF2-40B4-BE49-F238E27FC236}">
                <a16:creationId xmlns:a16="http://schemas.microsoft.com/office/drawing/2014/main" id="{892ABFB8-C716-4D3C-9426-9F60729AAEAD}"/>
              </a:ext>
            </a:extLst>
          </p:cNvPr>
          <p:cNvPicPr>
            <a:picLocks/>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12192000" cy="91440"/>
          </a:xfrm>
          <a:prstGeom prst="rect">
            <a:avLst/>
          </a:prstGeom>
        </p:spPr>
      </p:pic>
      <p:sp>
        <p:nvSpPr>
          <p:cNvPr id="7" name="Title 1">
            <a:extLst>
              <a:ext uri="{FF2B5EF4-FFF2-40B4-BE49-F238E27FC236}">
                <a16:creationId xmlns:a16="http://schemas.microsoft.com/office/drawing/2014/main" id="{F4ED35AA-D7A4-C84C-8EC3-8329B2CE10E5}"/>
              </a:ext>
            </a:extLst>
          </p:cNvPr>
          <p:cNvSpPr>
            <a:spLocks noGrp="1"/>
          </p:cNvSpPr>
          <p:nvPr>
            <p:ph type="ctrTitle"/>
          </p:nvPr>
        </p:nvSpPr>
        <p:spPr>
          <a:xfrm>
            <a:off x="851646" y="2339788"/>
            <a:ext cx="9369038" cy="1829080"/>
          </a:xfrm>
        </p:spPr>
        <p:txBody>
          <a:bodyPr anchor="b"/>
          <a:lstStyle>
            <a:lvl1pPr algn="l">
              <a:defRPr sz="6000" b="0" i="0">
                <a:latin typeface="Segoe UI Light" panose="020B0502040204020203" pitchFamily="34" charset="0"/>
                <a:cs typeface="Segoe UI Light" panose="020B0502040204020203" pitchFamily="34" charset="0"/>
              </a:defRPr>
            </a:lvl1pPr>
          </a:lstStyle>
          <a:p>
            <a:r>
              <a:rPr lang="en-US"/>
              <a:t>Click to edit Master title style</a:t>
            </a:r>
            <a:endParaRPr lang="en-US" dirty="0"/>
          </a:p>
        </p:txBody>
      </p:sp>
      <p:sp>
        <p:nvSpPr>
          <p:cNvPr id="8" name="Subtitle 2">
            <a:extLst>
              <a:ext uri="{FF2B5EF4-FFF2-40B4-BE49-F238E27FC236}">
                <a16:creationId xmlns:a16="http://schemas.microsoft.com/office/drawing/2014/main" id="{A9C36FAB-9FE6-C34F-BF53-30ECCA0EC1EA}"/>
              </a:ext>
            </a:extLst>
          </p:cNvPr>
          <p:cNvSpPr>
            <a:spLocks noGrp="1"/>
          </p:cNvSpPr>
          <p:nvPr>
            <p:ph type="subTitle" idx="1"/>
          </p:nvPr>
        </p:nvSpPr>
        <p:spPr>
          <a:xfrm>
            <a:off x="851647" y="4190984"/>
            <a:ext cx="6167719" cy="347996"/>
          </a:xfrm>
        </p:spPr>
        <p:txBody>
          <a:bodyPr>
            <a:normAutofit/>
          </a:bodyPr>
          <a:lstStyle>
            <a:lvl1pPr marL="0" indent="0" algn="l">
              <a:buNone/>
              <a:defRPr sz="1800">
                <a:solidFill>
                  <a:schemeClr val="tx2">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34718429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_Standard_graphic">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25821ED4-6168-F245-8EE5-BD88DBAB2D5C}"/>
              </a:ext>
            </a:extLst>
          </p:cNvPr>
          <p:cNvPicPr>
            <a:picLocks/>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91440"/>
          </a:xfrm>
          <a:prstGeom prst="rect">
            <a:avLst/>
          </a:prstGeom>
        </p:spPr>
      </p:pic>
      <p:grpSp>
        <p:nvGrpSpPr>
          <p:cNvPr id="7" name="Group 6">
            <a:extLst>
              <a:ext uri="{FF2B5EF4-FFF2-40B4-BE49-F238E27FC236}">
                <a16:creationId xmlns:a16="http://schemas.microsoft.com/office/drawing/2014/main" id="{09D7161D-38AE-6C42-A4C3-ED0840606CDA}"/>
              </a:ext>
            </a:extLst>
          </p:cNvPr>
          <p:cNvGrpSpPr/>
          <p:nvPr userDrawn="1"/>
        </p:nvGrpSpPr>
        <p:grpSpPr>
          <a:xfrm>
            <a:off x="978316" y="5116749"/>
            <a:ext cx="11213684" cy="1741251"/>
            <a:chOff x="978316" y="3752996"/>
            <a:chExt cx="11213684" cy="1741251"/>
          </a:xfrm>
        </p:grpSpPr>
        <p:pic>
          <p:nvPicPr>
            <p:cNvPr id="10" name="Picture 9">
              <a:extLst>
                <a:ext uri="{FF2B5EF4-FFF2-40B4-BE49-F238E27FC236}">
                  <a16:creationId xmlns:a16="http://schemas.microsoft.com/office/drawing/2014/main" id="{868A3840-DBFC-5C45-AA90-77F29326BB8F}"/>
                </a:ext>
              </a:extLst>
            </p:cNvPr>
            <p:cNvPicPr>
              <a:picLocks noChangeAspect="1"/>
            </p:cNvPicPr>
            <p:nvPr userDrawn="1"/>
          </p:nvPicPr>
          <p:blipFill rotWithShape="1">
            <a:blip r:embed="rId3" cstate="screen">
              <a:alphaModFix amt="7000"/>
              <a:extLst>
                <a:ext uri="{BEBA8EAE-BF5A-486C-A8C5-ECC9F3942E4B}">
                  <a14:imgProps xmlns:a14="http://schemas.microsoft.com/office/drawing/2010/main">
                    <a14:imgLayer r:embed="rId4">
                      <a14:imgEffect>
                        <a14:colorTemperature colorTemp="3949"/>
                      </a14:imgEffect>
                    </a14:imgLayer>
                  </a14:imgProps>
                </a:ext>
                <a:ext uri="{28A0092B-C50C-407E-A947-70E740481C1C}">
                  <a14:useLocalDpi xmlns:a14="http://schemas.microsoft.com/office/drawing/2010/main"/>
                </a:ext>
              </a:extLst>
            </a:blip>
            <a:srcRect/>
            <a:stretch/>
          </p:blipFill>
          <p:spPr>
            <a:xfrm>
              <a:off x="978316" y="3752996"/>
              <a:ext cx="11213684" cy="1741251"/>
            </a:xfrm>
            <a:prstGeom prst="rect">
              <a:avLst/>
            </a:prstGeom>
          </p:spPr>
        </p:pic>
        <p:pic>
          <p:nvPicPr>
            <p:cNvPr id="13" name="Picture 12">
              <a:extLst>
                <a:ext uri="{FF2B5EF4-FFF2-40B4-BE49-F238E27FC236}">
                  <a16:creationId xmlns:a16="http://schemas.microsoft.com/office/drawing/2014/main" id="{319760F7-7C21-0944-9D79-1D11427ED33A}"/>
                </a:ext>
              </a:extLst>
            </p:cNvPr>
            <p:cNvPicPr>
              <a:picLocks noChangeAspect="1"/>
            </p:cNvPicPr>
            <p:nvPr userDrawn="1"/>
          </p:nvPicPr>
          <p:blipFill rotWithShape="1">
            <a:blip r:embed="rId5" cstate="hqprint">
              <a:alphaModFix amt="12000"/>
              <a:extLst>
                <a:ext uri="{BEBA8EAE-BF5A-486C-A8C5-ECC9F3942E4B}">
                  <a14:imgProps xmlns:a14="http://schemas.microsoft.com/office/drawing/2010/main">
                    <a14:imgLayer r:embed="rId6">
                      <a14:imgEffect>
                        <a14:colorTemperature colorTemp="2958"/>
                      </a14:imgEffect>
                    </a14:imgLayer>
                  </a14:imgProps>
                </a:ext>
                <a:ext uri="{28A0092B-C50C-407E-A947-70E740481C1C}">
                  <a14:useLocalDpi xmlns:a14="http://schemas.microsoft.com/office/drawing/2010/main"/>
                </a:ext>
              </a:extLst>
            </a:blip>
            <a:srcRect/>
            <a:stretch/>
          </p:blipFill>
          <p:spPr>
            <a:xfrm>
              <a:off x="1900027" y="3833220"/>
              <a:ext cx="10291973" cy="1661027"/>
            </a:xfrm>
            <a:prstGeom prst="rect">
              <a:avLst/>
            </a:prstGeom>
          </p:spPr>
        </p:pic>
      </p:grpSp>
      <p:sp>
        <p:nvSpPr>
          <p:cNvPr id="14" name="Title Placeholder 1">
            <a:extLst>
              <a:ext uri="{FF2B5EF4-FFF2-40B4-BE49-F238E27FC236}">
                <a16:creationId xmlns:a16="http://schemas.microsoft.com/office/drawing/2014/main" id="{F937C391-5931-8647-8A7C-D0C94158E773}"/>
              </a:ext>
            </a:extLst>
          </p:cNvPr>
          <p:cNvSpPr>
            <a:spLocks noGrp="1"/>
          </p:cNvSpPr>
          <p:nvPr>
            <p:ph type="title"/>
          </p:nvPr>
        </p:nvSpPr>
        <p:spPr>
          <a:xfrm>
            <a:off x="389965" y="192492"/>
            <a:ext cx="10515600" cy="99777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8" name="Text Placeholder 2">
            <a:extLst>
              <a:ext uri="{FF2B5EF4-FFF2-40B4-BE49-F238E27FC236}">
                <a16:creationId xmlns:a16="http://schemas.microsoft.com/office/drawing/2014/main" id="{8D027C11-FF95-E643-AD92-F604AB146A93}"/>
              </a:ext>
            </a:extLst>
          </p:cNvPr>
          <p:cNvSpPr>
            <a:spLocks noGrp="1"/>
          </p:cNvSpPr>
          <p:nvPr>
            <p:ph type="body" sz="quarter" idx="10"/>
          </p:nvPr>
        </p:nvSpPr>
        <p:spPr>
          <a:xfrm>
            <a:off x="389965" y="1970194"/>
            <a:ext cx="10515600" cy="3906731"/>
          </a:xfrm>
        </p:spPr>
        <p:txBody>
          <a:bodyPr>
            <a:normAutofit/>
          </a:bodyPr>
          <a:lstStyle>
            <a:lvl1pPr marL="0" indent="0">
              <a:buNone/>
              <a:defRPr sz="2400" b="0" i="0">
                <a:solidFill>
                  <a:schemeClr val="tx2">
                    <a:lumMod val="50000"/>
                  </a:schemeClr>
                </a:solidFill>
                <a:latin typeface="Segoe UI Light" panose="020B0502040204020203" pitchFamily="34" charset="0"/>
                <a:cs typeface="Segoe UI Light" panose="020B0502040204020203" pitchFamily="34" charset="0"/>
              </a:defRPr>
            </a:lvl1pPr>
          </a:lstStyle>
          <a:p>
            <a:pPr lvl="0"/>
            <a:r>
              <a:rPr lang="en-US"/>
              <a:t>Click to edit Master text styles</a:t>
            </a:r>
          </a:p>
        </p:txBody>
      </p:sp>
    </p:spTree>
    <p:extLst>
      <p:ext uri="{BB962C8B-B14F-4D97-AF65-F5344CB8AC3E}">
        <p14:creationId xmlns:p14="http://schemas.microsoft.com/office/powerpoint/2010/main" val="20444359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Standard_graphic">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25821ED4-6168-F245-8EE5-BD88DBAB2D5C}"/>
              </a:ext>
            </a:extLst>
          </p:cNvPr>
          <p:cNvPicPr>
            <a:picLocks/>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91440"/>
          </a:xfrm>
          <a:prstGeom prst="rect">
            <a:avLst/>
          </a:prstGeom>
        </p:spPr>
      </p:pic>
      <p:sp>
        <p:nvSpPr>
          <p:cNvPr id="9" name="Google Shape;216;p39">
            <a:extLst>
              <a:ext uri="{FF2B5EF4-FFF2-40B4-BE49-F238E27FC236}">
                <a16:creationId xmlns:a16="http://schemas.microsoft.com/office/drawing/2014/main" id="{4940C004-8310-4842-A634-C6C2B7CB6241}"/>
              </a:ext>
            </a:extLst>
          </p:cNvPr>
          <p:cNvSpPr/>
          <p:nvPr userDrawn="1"/>
        </p:nvSpPr>
        <p:spPr>
          <a:xfrm>
            <a:off x="-10900" y="91440"/>
            <a:ext cx="6096000" cy="6772560"/>
          </a:xfrm>
          <a:prstGeom prst="rect">
            <a:avLst/>
          </a:prstGeom>
          <a:solidFill>
            <a:schemeClr val="tx2">
              <a:lumMod val="5000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1" name="Google Shape;218;p39">
            <a:extLst>
              <a:ext uri="{FF2B5EF4-FFF2-40B4-BE49-F238E27FC236}">
                <a16:creationId xmlns:a16="http://schemas.microsoft.com/office/drawing/2014/main" id="{9B414598-9FAE-0A4F-BF19-C1EB2B7665A5}"/>
              </a:ext>
            </a:extLst>
          </p:cNvPr>
          <p:cNvSpPr txBox="1">
            <a:spLocks noGrp="1"/>
          </p:cNvSpPr>
          <p:nvPr>
            <p:ph type="title"/>
          </p:nvPr>
        </p:nvSpPr>
        <p:spPr>
          <a:xfrm>
            <a:off x="365760" y="1644233"/>
            <a:ext cx="4542416" cy="1976400"/>
          </a:xfrm>
          <a:prstGeom prst="rect">
            <a:avLst/>
          </a:prstGeom>
        </p:spPr>
        <p:txBody>
          <a:bodyPr spcFirstLastPara="1" wrap="square" lIns="0" tIns="0" rIns="0" bIns="0" anchor="b" anchorCtr="0">
            <a:normAutofit/>
          </a:bodyPr>
          <a:lstStyle>
            <a:lvl1pPr lvl="0" rtl="0">
              <a:spcBef>
                <a:spcPts val="0"/>
              </a:spcBef>
              <a:spcAft>
                <a:spcPts val="0"/>
              </a:spcAft>
              <a:buClr>
                <a:srgbClr val="F8F7F5"/>
              </a:buClr>
              <a:buSzPts val="2800"/>
              <a:buNone/>
              <a:defRPr>
                <a:solidFill>
                  <a:schemeClr val="bg1"/>
                </a:solidFill>
              </a:defRPr>
            </a:lvl1pPr>
            <a:lvl2pPr lvl="1" algn="ctr" rtl="0">
              <a:spcBef>
                <a:spcPts val="0"/>
              </a:spcBef>
              <a:spcAft>
                <a:spcPts val="0"/>
              </a:spcAft>
              <a:buClr>
                <a:srgbClr val="212936"/>
              </a:buClr>
              <a:buSzPts val="4200"/>
              <a:buNone/>
              <a:defRPr sz="5600">
                <a:solidFill>
                  <a:srgbClr val="212936"/>
                </a:solidFill>
              </a:defRPr>
            </a:lvl2pPr>
            <a:lvl3pPr lvl="2" algn="ctr" rtl="0">
              <a:spcBef>
                <a:spcPts val="0"/>
              </a:spcBef>
              <a:spcAft>
                <a:spcPts val="0"/>
              </a:spcAft>
              <a:buClr>
                <a:srgbClr val="212936"/>
              </a:buClr>
              <a:buSzPts val="4200"/>
              <a:buNone/>
              <a:defRPr sz="5600">
                <a:solidFill>
                  <a:srgbClr val="212936"/>
                </a:solidFill>
              </a:defRPr>
            </a:lvl3pPr>
            <a:lvl4pPr lvl="3" algn="ctr" rtl="0">
              <a:spcBef>
                <a:spcPts val="0"/>
              </a:spcBef>
              <a:spcAft>
                <a:spcPts val="0"/>
              </a:spcAft>
              <a:buClr>
                <a:srgbClr val="212936"/>
              </a:buClr>
              <a:buSzPts val="4200"/>
              <a:buNone/>
              <a:defRPr sz="5600">
                <a:solidFill>
                  <a:srgbClr val="212936"/>
                </a:solidFill>
              </a:defRPr>
            </a:lvl4pPr>
            <a:lvl5pPr lvl="4" algn="ctr" rtl="0">
              <a:spcBef>
                <a:spcPts val="0"/>
              </a:spcBef>
              <a:spcAft>
                <a:spcPts val="0"/>
              </a:spcAft>
              <a:buClr>
                <a:srgbClr val="212936"/>
              </a:buClr>
              <a:buSzPts val="4200"/>
              <a:buNone/>
              <a:defRPr sz="5600">
                <a:solidFill>
                  <a:srgbClr val="212936"/>
                </a:solidFill>
              </a:defRPr>
            </a:lvl5pPr>
            <a:lvl6pPr lvl="5" algn="ctr" rtl="0">
              <a:spcBef>
                <a:spcPts val="0"/>
              </a:spcBef>
              <a:spcAft>
                <a:spcPts val="0"/>
              </a:spcAft>
              <a:buClr>
                <a:srgbClr val="212936"/>
              </a:buClr>
              <a:buSzPts val="4200"/>
              <a:buNone/>
              <a:defRPr sz="5600">
                <a:solidFill>
                  <a:srgbClr val="212936"/>
                </a:solidFill>
              </a:defRPr>
            </a:lvl6pPr>
            <a:lvl7pPr lvl="6" algn="ctr" rtl="0">
              <a:spcBef>
                <a:spcPts val="0"/>
              </a:spcBef>
              <a:spcAft>
                <a:spcPts val="0"/>
              </a:spcAft>
              <a:buClr>
                <a:srgbClr val="212936"/>
              </a:buClr>
              <a:buSzPts val="4200"/>
              <a:buNone/>
              <a:defRPr sz="5600">
                <a:solidFill>
                  <a:srgbClr val="212936"/>
                </a:solidFill>
              </a:defRPr>
            </a:lvl7pPr>
            <a:lvl8pPr lvl="7" algn="ctr" rtl="0">
              <a:spcBef>
                <a:spcPts val="0"/>
              </a:spcBef>
              <a:spcAft>
                <a:spcPts val="0"/>
              </a:spcAft>
              <a:buClr>
                <a:srgbClr val="212936"/>
              </a:buClr>
              <a:buSzPts val="4200"/>
              <a:buNone/>
              <a:defRPr sz="5600">
                <a:solidFill>
                  <a:srgbClr val="212936"/>
                </a:solidFill>
              </a:defRPr>
            </a:lvl8pPr>
            <a:lvl9pPr lvl="8" algn="ctr" rtl="0">
              <a:spcBef>
                <a:spcPts val="0"/>
              </a:spcBef>
              <a:spcAft>
                <a:spcPts val="0"/>
              </a:spcAft>
              <a:buClr>
                <a:srgbClr val="212936"/>
              </a:buClr>
              <a:buSzPts val="4200"/>
              <a:buNone/>
              <a:defRPr sz="5600">
                <a:solidFill>
                  <a:srgbClr val="212936"/>
                </a:solidFill>
              </a:defRPr>
            </a:lvl9pPr>
          </a:lstStyle>
          <a:p>
            <a:r>
              <a:rPr lang="en-US"/>
              <a:t>Click to edit Master title style</a:t>
            </a:r>
            <a:endParaRPr dirty="0"/>
          </a:p>
        </p:txBody>
      </p:sp>
      <p:sp>
        <p:nvSpPr>
          <p:cNvPr id="14" name="Google Shape;219;p39">
            <a:extLst>
              <a:ext uri="{FF2B5EF4-FFF2-40B4-BE49-F238E27FC236}">
                <a16:creationId xmlns:a16="http://schemas.microsoft.com/office/drawing/2014/main" id="{FBD3AF8E-8094-D546-AE76-2C4EE0DE5C54}"/>
              </a:ext>
            </a:extLst>
          </p:cNvPr>
          <p:cNvSpPr txBox="1">
            <a:spLocks noGrp="1"/>
          </p:cNvSpPr>
          <p:nvPr>
            <p:ph type="subTitle" idx="1"/>
          </p:nvPr>
        </p:nvSpPr>
        <p:spPr>
          <a:xfrm>
            <a:off x="365765" y="3737433"/>
            <a:ext cx="3962400" cy="1646800"/>
          </a:xfrm>
          <a:prstGeom prst="rect">
            <a:avLst/>
          </a:prstGeom>
        </p:spPr>
        <p:txBody>
          <a:bodyPr spcFirstLastPara="1" wrap="square" lIns="0" tIns="0" rIns="0" bIns="0" anchor="t" anchorCtr="0">
            <a:normAutofit/>
          </a:bodyPr>
          <a:lstStyle>
            <a:lvl1pPr lvl="0" rtl="0">
              <a:lnSpc>
                <a:spcPct val="100000"/>
              </a:lnSpc>
              <a:spcBef>
                <a:spcPts val="0"/>
              </a:spcBef>
              <a:spcAft>
                <a:spcPts val="0"/>
              </a:spcAft>
              <a:buClr>
                <a:srgbClr val="9EBBE1"/>
              </a:buClr>
              <a:buSzPts val="1400"/>
              <a:buNone/>
              <a:defRPr sz="1867">
                <a:solidFill>
                  <a:schemeClr val="accent1"/>
                </a:solidFill>
              </a:defRPr>
            </a:lvl1pPr>
            <a:lvl2pPr lvl="1" algn="ctr" rtl="0">
              <a:lnSpc>
                <a:spcPct val="100000"/>
              </a:lnSpc>
              <a:spcBef>
                <a:spcPts val="0"/>
              </a:spcBef>
              <a:spcAft>
                <a:spcPts val="0"/>
              </a:spcAft>
              <a:buClr>
                <a:srgbClr val="70A13C"/>
              </a:buClr>
              <a:buSzPts val="2100"/>
              <a:buNone/>
              <a:defRPr sz="2800">
                <a:solidFill>
                  <a:srgbClr val="70A13C"/>
                </a:solidFill>
              </a:defRPr>
            </a:lvl2pPr>
            <a:lvl3pPr lvl="2" algn="ctr" rtl="0">
              <a:lnSpc>
                <a:spcPct val="100000"/>
              </a:lnSpc>
              <a:spcBef>
                <a:spcPts val="0"/>
              </a:spcBef>
              <a:spcAft>
                <a:spcPts val="0"/>
              </a:spcAft>
              <a:buClr>
                <a:srgbClr val="70A13C"/>
              </a:buClr>
              <a:buSzPts val="2100"/>
              <a:buNone/>
              <a:defRPr sz="2800">
                <a:solidFill>
                  <a:srgbClr val="70A13C"/>
                </a:solidFill>
              </a:defRPr>
            </a:lvl3pPr>
            <a:lvl4pPr lvl="3" algn="ctr" rtl="0">
              <a:lnSpc>
                <a:spcPct val="100000"/>
              </a:lnSpc>
              <a:spcBef>
                <a:spcPts val="0"/>
              </a:spcBef>
              <a:spcAft>
                <a:spcPts val="0"/>
              </a:spcAft>
              <a:buClr>
                <a:srgbClr val="70A13C"/>
              </a:buClr>
              <a:buSzPts val="2100"/>
              <a:buNone/>
              <a:defRPr sz="2800">
                <a:solidFill>
                  <a:srgbClr val="70A13C"/>
                </a:solidFill>
              </a:defRPr>
            </a:lvl4pPr>
            <a:lvl5pPr lvl="4" algn="ctr" rtl="0">
              <a:lnSpc>
                <a:spcPct val="100000"/>
              </a:lnSpc>
              <a:spcBef>
                <a:spcPts val="0"/>
              </a:spcBef>
              <a:spcAft>
                <a:spcPts val="0"/>
              </a:spcAft>
              <a:buClr>
                <a:srgbClr val="70A13C"/>
              </a:buClr>
              <a:buSzPts val="2100"/>
              <a:buNone/>
              <a:defRPr sz="2800">
                <a:solidFill>
                  <a:srgbClr val="70A13C"/>
                </a:solidFill>
              </a:defRPr>
            </a:lvl5pPr>
            <a:lvl6pPr lvl="5" algn="ctr" rtl="0">
              <a:lnSpc>
                <a:spcPct val="100000"/>
              </a:lnSpc>
              <a:spcBef>
                <a:spcPts val="0"/>
              </a:spcBef>
              <a:spcAft>
                <a:spcPts val="0"/>
              </a:spcAft>
              <a:buClr>
                <a:srgbClr val="70A13C"/>
              </a:buClr>
              <a:buSzPts val="2100"/>
              <a:buNone/>
              <a:defRPr sz="2800">
                <a:solidFill>
                  <a:srgbClr val="70A13C"/>
                </a:solidFill>
              </a:defRPr>
            </a:lvl6pPr>
            <a:lvl7pPr lvl="6" algn="ctr" rtl="0">
              <a:lnSpc>
                <a:spcPct val="100000"/>
              </a:lnSpc>
              <a:spcBef>
                <a:spcPts val="0"/>
              </a:spcBef>
              <a:spcAft>
                <a:spcPts val="0"/>
              </a:spcAft>
              <a:buClr>
                <a:srgbClr val="70A13C"/>
              </a:buClr>
              <a:buSzPts val="2100"/>
              <a:buNone/>
              <a:defRPr sz="2800">
                <a:solidFill>
                  <a:srgbClr val="70A13C"/>
                </a:solidFill>
              </a:defRPr>
            </a:lvl7pPr>
            <a:lvl8pPr lvl="7" algn="ctr" rtl="0">
              <a:lnSpc>
                <a:spcPct val="100000"/>
              </a:lnSpc>
              <a:spcBef>
                <a:spcPts val="0"/>
              </a:spcBef>
              <a:spcAft>
                <a:spcPts val="0"/>
              </a:spcAft>
              <a:buClr>
                <a:srgbClr val="70A13C"/>
              </a:buClr>
              <a:buSzPts val="2100"/>
              <a:buNone/>
              <a:defRPr sz="2800">
                <a:solidFill>
                  <a:srgbClr val="70A13C"/>
                </a:solidFill>
              </a:defRPr>
            </a:lvl8pPr>
            <a:lvl9pPr lvl="8" algn="ctr" rtl="0">
              <a:lnSpc>
                <a:spcPct val="100000"/>
              </a:lnSpc>
              <a:spcBef>
                <a:spcPts val="0"/>
              </a:spcBef>
              <a:spcAft>
                <a:spcPts val="0"/>
              </a:spcAft>
              <a:buClr>
                <a:srgbClr val="70A13C"/>
              </a:buClr>
              <a:buSzPts val="2100"/>
              <a:buNone/>
              <a:defRPr sz="2800">
                <a:solidFill>
                  <a:srgbClr val="70A13C"/>
                </a:solidFill>
              </a:defRPr>
            </a:lvl9pPr>
          </a:lstStyle>
          <a:p>
            <a:r>
              <a:rPr lang="en-US"/>
              <a:t>Click to edit Master subtitle style</a:t>
            </a:r>
            <a:endParaRPr dirty="0"/>
          </a:p>
        </p:txBody>
      </p:sp>
      <p:sp>
        <p:nvSpPr>
          <p:cNvPr id="15" name="Text Placeholder 2">
            <a:extLst>
              <a:ext uri="{FF2B5EF4-FFF2-40B4-BE49-F238E27FC236}">
                <a16:creationId xmlns:a16="http://schemas.microsoft.com/office/drawing/2014/main" id="{1BE5BE3D-8F43-2E42-93EC-DDD98292049B}"/>
              </a:ext>
            </a:extLst>
          </p:cNvPr>
          <p:cNvSpPr>
            <a:spLocks noGrp="1"/>
          </p:cNvSpPr>
          <p:nvPr>
            <p:ph type="body" sz="quarter" idx="13"/>
          </p:nvPr>
        </p:nvSpPr>
        <p:spPr>
          <a:xfrm>
            <a:off x="6723530" y="1644233"/>
            <a:ext cx="4895384" cy="3950117"/>
          </a:xfrm>
        </p:spPr>
        <p:txBody>
          <a:bodyPr/>
          <a:lstStyle>
            <a:lvl1pPr marL="0" indent="0">
              <a:buNone/>
              <a:defRPr b="0" i="0">
                <a:latin typeface="Segoe UI Light" panose="020B0502040204020203" pitchFamily="34" charset="0"/>
                <a:cs typeface="Segoe UI Light" panose="020B0502040204020203" pitchFamily="34" charset="0"/>
              </a:defRPr>
            </a:lvl1pPr>
            <a:lvl2pPr>
              <a:defRPr b="0" i="0">
                <a:latin typeface="Segoe UI Light" panose="020B0502040204020203" pitchFamily="34" charset="0"/>
                <a:cs typeface="Segoe UI Light" panose="020B0502040204020203" pitchFamily="34" charset="0"/>
              </a:defRPr>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624642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Standard_graphic">
    <p:spTree>
      <p:nvGrpSpPr>
        <p:cNvPr id="1" name=""/>
        <p:cNvGrpSpPr/>
        <p:nvPr/>
      </p:nvGrpSpPr>
      <p:grpSpPr>
        <a:xfrm>
          <a:off x="0" y="0"/>
          <a:ext cx="0" cy="0"/>
          <a:chOff x="0" y="0"/>
          <a:chExt cx="0" cy="0"/>
        </a:xfrm>
      </p:grpSpPr>
      <p:sp>
        <p:nvSpPr>
          <p:cNvPr id="9" name="Google Shape;216;p39">
            <a:extLst>
              <a:ext uri="{FF2B5EF4-FFF2-40B4-BE49-F238E27FC236}">
                <a16:creationId xmlns:a16="http://schemas.microsoft.com/office/drawing/2014/main" id="{4940C004-8310-4842-A634-C6C2B7CB6241}"/>
              </a:ext>
            </a:extLst>
          </p:cNvPr>
          <p:cNvSpPr/>
          <p:nvPr userDrawn="1"/>
        </p:nvSpPr>
        <p:spPr>
          <a:xfrm>
            <a:off x="6096000" y="0"/>
            <a:ext cx="6096000" cy="6864000"/>
          </a:xfrm>
          <a:prstGeom prst="rect">
            <a:avLst/>
          </a:prstGeom>
          <a:gradFill flip="none" rotWithShape="1">
            <a:gsLst>
              <a:gs pos="0">
                <a:schemeClr val="accent1"/>
              </a:gs>
              <a:gs pos="100000">
                <a:schemeClr val="accent2"/>
              </a:gs>
            </a:gsLst>
            <a:lin ang="18900000" scaled="1"/>
            <a:tileRect/>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0" name="Text Placeholder 2">
            <a:extLst>
              <a:ext uri="{FF2B5EF4-FFF2-40B4-BE49-F238E27FC236}">
                <a16:creationId xmlns:a16="http://schemas.microsoft.com/office/drawing/2014/main" id="{76560943-1002-4B40-BAC3-451901444C46}"/>
              </a:ext>
            </a:extLst>
          </p:cNvPr>
          <p:cNvSpPr>
            <a:spLocks noGrp="1"/>
          </p:cNvSpPr>
          <p:nvPr>
            <p:ph type="body" sz="quarter" idx="14"/>
          </p:nvPr>
        </p:nvSpPr>
        <p:spPr>
          <a:xfrm>
            <a:off x="434788" y="3144690"/>
            <a:ext cx="4895384" cy="3052750"/>
          </a:xfrm>
        </p:spPr>
        <p:txBody>
          <a:bodyPr>
            <a:normAutofit/>
          </a:bodyPr>
          <a:lstStyle>
            <a:lvl1pPr marL="0" indent="0">
              <a:lnSpc>
                <a:spcPct val="110000"/>
              </a:lnSpc>
              <a:buNone/>
              <a:defRPr sz="2000" b="0" i="0">
                <a:latin typeface="Segoe UI Light" panose="020B0502040204020203" pitchFamily="34" charset="0"/>
                <a:cs typeface="Segoe UI Light" panose="020B0502040204020203" pitchFamily="34" charset="0"/>
              </a:defRPr>
            </a:lvl1pPr>
            <a:lvl2pPr>
              <a:lnSpc>
                <a:spcPct val="110000"/>
              </a:lnSpc>
              <a:defRPr sz="1800"/>
            </a:lvl2pPr>
            <a:lvl3pPr>
              <a:lnSpc>
                <a:spcPct val="110000"/>
              </a:lnSpc>
              <a:defRPr sz="1600"/>
            </a:lvl3pPr>
            <a:lvl4pPr>
              <a:lnSpc>
                <a:spcPct val="110000"/>
              </a:lnSpc>
              <a:defRPr sz="1400"/>
            </a:lvl4pPr>
            <a:lvl5pPr>
              <a:lnSpc>
                <a:spcPct val="110000"/>
              </a:lnSpc>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Slide Number Placeholder 3">
            <a:extLst>
              <a:ext uri="{FF2B5EF4-FFF2-40B4-BE49-F238E27FC236}">
                <a16:creationId xmlns:a16="http://schemas.microsoft.com/office/drawing/2014/main" id="{ACC3D829-5951-9348-A6C6-15DB702E0B29}"/>
              </a:ext>
            </a:extLst>
          </p:cNvPr>
          <p:cNvSpPr txBox="1">
            <a:spLocks/>
          </p:cNvSpPr>
          <p:nvPr userDrawn="1"/>
        </p:nvSpPr>
        <p:spPr>
          <a:xfrm>
            <a:off x="10359545" y="6408518"/>
            <a:ext cx="1542119" cy="274320"/>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AA0A6D7-38C6-F64D-9677-577A06E202A9}" type="slidenum">
              <a:rPr lang="en-US" b="0" i="0" smtClean="0">
                <a:solidFill>
                  <a:schemeClr val="bg2"/>
                </a:solidFill>
                <a:latin typeface="Segoe UI Light" panose="020B0502040204020203" pitchFamily="34" charset="0"/>
                <a:cs typeface="Segoe UI Light" panose="020B0502040204020203" pitchFamily="34" charset="0"/>
              </a:rPr>
              <a:pPr/>
              <a:t>‹#›</a:t>
            </a:fld>
            <a:endParaRPr lang="en-US" b="0" i="0" dirty="0">
              <a:solidFill>
                <a:schemeClr val="bg2"/>
              </a:solidFill>
              <a:latin typeface="Segoe UI Light" panose="020B0502040204020203" pitchFamily="34" charset="0"/>
              <a:cs typeface="Segoe UI Light" panose="020B0502040204020203" pitchFamily="34" charset="0"/>
            </a:endParaRPr>
          </a:p>
        </p:txBody>
      </p:sp>
      <p:sp>
        <p:nvSpPr>
          <p:cNvPr id="2" name="Title 1">
            <a:extLst>
              <a:ext uri="{FF2B5EF4-FFF2-40B4-BE49-F238E27FC236}">
                <a16:creationId xmlns:a16="http://schemas.microsoft.com/office/drawing/2014/main" id="{3FF8B301-1A94-47B1-A1ED-59229FFBA2F2}"/>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59533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Standard_graphic">
    <p:bg>
      <p:bgRef idx="1001">
        <a:schemeClr val="bg1"/>
      </p:bgRef>
    </p:bg>
    <p:spTree>
      <p:nvGrpSpPr>
        <p:cNvPr id="1" name=""/>
        <p:cNvGrpSpPr/>
        <p:nvPr/>
      </p:nvGrpSpPr>
      <p:grpSpPr>
        <a:xfrm>
          <a:off x="0" y="0"/>
          <a:ext cx="0" cy="0"/>
          <a:chOff x="0" y="0"/>
          <a:chExt cx="0" cy="0"/>
        </a:xfrm>
      </p:grpSpPr>
      <p:sp>
        <p:nvSpPr>
          <p:cNvPr id="5" name="Google Shape;216;p39">
            <a:extLst>
              <a:ext uri="{FF2B5EF4-FFF2-40B4-BE49-F238E27FC236}">
                <a16:creationId xmlns:a16="http://schemas.microsoft.com/office/drawing/2014/main" id="{FA1D00E1-FE57-1242-B92E-5FBB822425DB}"/>
              </a:ext>
            </a:extLst>
          </p:cNvPr>
          <p:cNvSpPr/>
          <p:nvPr userDrawn="1"/>
        </p:nvSpPr>
        <p:spPr>
          <a:xfrm>
            <a:off x="0" y="0"/>
            <a:ext cx="6096000" cy="6864000"/>
          </a:xfrm>
          <a:prstGeom prst="rect">
            <a:avLst/>
          </a:prstGeom>
          <a:gradFill flip="none" rotWithShape="1">
            <a:gsLst>
              <a:gs pos="0">
                <a:schemeClr val="accent1"/>
              </a:gs>
              <a:gs pos="100000">
                <a:schemeClr val="accent2"/>
              </a:gs>
            </a:gsLst>
            <a:lin ang="18900000" scaled="1"/>
            <a:tileRect/>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7" name="Title Placeholder 1">
            <a:extLst>
              <a:ext uri="{FF2B5EF4-FFF2-40B4-BE49-F238E27FC236}">
                <a16:creationId xmlns:a16="http://schemas.microsoft.com/office/drawing/2014/main" id="{B68C5C47-9FD7-2447-9903-9E83A6705934}"/>
              </a:ext>
            </a:extLst>
          </p:cNvPr>
          <p:cNvSpPr>
            <a:spLocks noGrp="1"/>
          </p:cNvSpPr>
          <p:nvPr>
            <p:ph type="title" hasCustomPrompt="1"/>
          </p:nvPr>
        </p:nvSpPr>
        <p:spPr>
          <a:xfrm>
            <a:off x="434788" y="2224460"/>
            <a:ext cx="4960172" cy="678952"/>
          </a:xfrm>
          <a:prstGeom prst="rect">
            <a:avLst/>
          </a:prstGeom>
        </p:spPr>
        <p:txBody>
          <a:bodyPr vert="horz" lIns="91440" tIns="45720" rIns="91440" bIns="45720" rtlCol="0" anchor="b">
            <a:normAutofit/>
          </a:bodyPr>
          <a:lstStyle>
            <a:lvl1pPr>
              <a:defRPr>
                <a:solidFill>
                  <a:schemeClr val="bg1"/>
                </a:solidFill>
              </a:defRPr>
            </a:lvl1pPr>
          </a:lstStyle>
          <a:p>
            <a:r>
              <a:rPr lang="en-US" dirty="0"/>
              <a:t>Click to add title</a:t>
            </a:r>
          </a:p>
        </p:txBody>
      </p:sp>
      <p:sp>
        <p:nvSpPr>
          <p:cNvPr id="10" name="Text Placeholder 2">
            <a:extLst>
              <a:ext uri="{FF2B5EF4-FFF2-40B4-BE49-F238E27FC236}">
                <a16:creationId xmlns:a16="http://schemas.microsoft.com/office/drawing/2014/main" id="{76560943-1002-4B40-BAC3-451901444C46}"/>
              </a:ext>
            </a:extLst>
          </p:cNvPr>
          <p:cNvSpPr>
            <a:spLocks noGrp="1"/>
          </p:cNvSpPr>
          <p:nvPr>
            <p:ph type="body" sz="quarter" idx="14"/>
          </p:nvPr>
        </p:nvSpPr>
        <p:spPr>
          <a:xfrm>
            <a:off x="434788" y="3144690"/>
            <a:ext cx="4895384" cy="3052750"/>
          </a:xfrm>
        </p:spPr>
        <p:txBody>
          <a:bodyPr>
            <a:normAutofit/>
          </a:bodyPr>
          <a:lstStyle>
            <a:lvl1pPr marL="0" indent="0">
              <a:lnSpc>
                <a:spcPct val="110000"/>
              </a:lnSpc>
              <a:buNone/>
              <a:defRPr sz="2000">
                <a:solidFill>
                  <a:schemeClr val="bg1"/>
                </a:solidFill>
              </a:defRPr>
            </a:lvl1pPr>
            <a:lvl2pPr>
              <a:lnSpc>
                <a:spcPct val="110000"/>
              </a:lnSpc>
              <a:defRPr sz="1800">
                <a:solidFill>
                  <a:schemeClr val="bg1"/>
                </a:solidFill>
              </a:defRPr>
            </a:lvl2pPr>
            <a:lvl3pPr>
              <a:lnSpc>
                <a:spcPct val="110000"/>
              </a:lnSpc>
              <a:defRPr sz="1600">
                <a:solidFill>
                  <a:schemeClr val="bg1"/>
                </a:solidFill>
              </a:defRPr>
            </a:lvl3pPr>
            <a:lvl4pPr>
              <a:lnSpc>
                <a:spcPct val="110000"/>
              </a:lnSpc>
              <a:defRPr sz="1400">
                <a:solidFill>
                  <a:schemeClr val="bg1"/>
                </a:solidFill>
              </a:defRPr>
            </a:lvl4pPr>
            <a:lvl5pPr>
              <a:lnSpc>
                <a:spcPct val="110000"/>
              </a:lnSpc>
              <a:defRPr sz="14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61554326"/>
      </p:ext>
    </p:extLst>
  </p:cSld>
  <p:clrMapOvr>
    <a:overrideClrMapping bg1="lt1" tx1="dk1" bg2="lt2" tx2="dk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plit content">
    <p:spTree>
      <p:nvGrpSpPr>
        <p:cNvPr id="1" name=""/>
        <p:cNvGrpSpPr/>
        <p:nvPr/>
      </p:nvGrpSpPr>
      <p:grpSpPr>
        <a:xfrm>
          <a:off x="0" y="0"/>
          <a:ext cx="0" cy="0"/>
          <a:chOff x="0" y="0"/>
          <a:chExt cx="0" cy="0"/>
        </a:xfrm>
      </p:grpSpPr>
      <p:sp>
        <p:nvSpPr>
          <p:cNvPr id="10" name="Title Placeholder 1">
            <a:extLst>
              <a:ext uri="{FF2B5EF4-FFF2-40B4-BE49-F238E27FC236}">
                <a16:creationId xmlns:a16="http://schemas.microsoft.com/office/drawing/2014/main" id="{BD86063E-0BB1-174B-A0EC-A93DDF68CD1D}"/>
              </a:ext>
            </a:extLst>
          </p:cNvPr>
          <p:cNvSpPr>
            <a:spLocks noGrp="1"/>
          </p:cNvSpPr>
          <p:nvPr>
            <p:ph type="title" hasCustomPrompt="1"/>
          </p:nvPr>
        </p:nvSpPr>
        <p:spPr>
          <a:xfrm>
            <a:off x="389965" y="192492"/>
            <a:ext cx="10515600" cy="997772"/>
          </a:xfrm>
          <a:prstGeom prst="rect">
            <a:avLst/>
          </a:prstGeom>
        </p:spPr>
        <p:txBody>
          <a:bodyPr vert="horz" lIns="91440" tIns="45720" rIns="91440" bIns="45720" rtlCol="0" anchor="ctr">
            <a:normAutofit/>
          </a:bodyPr>
          <a:lstStyle/>
          <a:p>
            <a:r>
              <a:rPr lang="en-US" dirty="0"/>
              <a:t>Click to add title</a:t>
            </a:r>
          </a:p>
        </p:txBody>
      </p:sp>
      <p:sp>
        <p:nvSpPr>
          <p:cNvPr id="14" name="Text Placeholder 2">
            <a:extLst>
              <a:ext uri="{FF2B5EF4-FFF2-40B4-BE49-F238E27FC236}">
                <a16:creationId xmlns:a16="http://schemas.microsoft.com/office/drawing/2014/main" id="{81963B9D-D333-1745-9178-920BA28601FC}"/>
              </a:ext>
            </a:extLst>
          </p:cNvPr>
          <p:cNvSpPr>
            <a:spLocks noGrp="1"/>
          </p:cNvSpPr>
          <p:nvPr>
            <p:ph type="body" sz="quarter" idx="14"/>
          </p:nvPr>
        </p:nvSpPr>
        <p:spPr>
          <a:xfrm>
            <a:off x="389965" y="2191101"/>
            <a:ext cx="4895384" cy="3765562"/>
          </a:xfrm>
        </p:spPr>
        <p:txBody>
          <a:bodyPr>
            <a:normAutofit/>
          </a:bodyPr>
          <a:lstStyle>
            <a:lvl1pPr marL="0" indent="0">
              <a:lnSpc>
                <a:spcPct val="110000"/>
              </a:lnSpc>
              <a:buNone/>
              <a:defRPr sz="2000" b="0" i="0">
                <a:latin typeface="Segoe UI Light" panose="020B0502040204020203" pitchFamily="34" charset="0"/>
                <a:cs typeface="Segoe UI Light" panose="020B0502040204020203" pitchFamily="34" charset="0"/>
              </a:defRPr>
            </a:lvl1pPr>
            <a:lvl2pPr>
              <a:lnSpc>
                <a:spcPct val="110000"/>
              </a:lnSpc>
              <a:defRPr sz="1800"/>
            </a:lvl2pPr>
            <a:lvl3pPr>
              <a:lnSpc>
                <a:spcPct val="110000"/>
              </a:lnSpc>
              <a:defRPr sz="1600"/>
            </a:lvl3pPr>
            <a:lvl4pPr>
              <a:lnSpc>
                <a:spcPct val="110000"/>
              </a:lnSpc>
              <a:defRPr sz="1400"/>
            </a:lvl4pPr>
            <a:lvl5pPr>
              <a:lnSpc>
                <a:spcPct val="110000"/>
              </a:lnSpc>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 Placeholder 2">
            <a:extLst>
              <a:ext uri="{FF2B5EF4-FFF2-40B4-BE49-F238E27FC236}">
                <a16:creationId xmlns:a16="http://schemas.microsoft.com/office/drawing/2014/main" id="{03C0F0AA-6A38-5444-B7E1-72D2D5AC6C7E}"/>
              </a:ext>
            </a:extLst>
          </p:cNvPr>
          <p:cNvSpPr>
            <a:spLocks noGrp="1"/>
          </p:cNvSpPr>
          <p:nvPr>
            <p:ph type="body" sz="quarter" idx="15" hasCustomPrompt="1"/>
          </p:nvPr>
        </p:nvSpPr>
        <p:spPr>
          <a:xfrm>
            <a:off x="389965" y="1537959"/>
            <a:ext cx="4895384" cy="653142"/>
          </a:xfrm>
        </p:spPr>
        <p:txBody>
          <a:bodyPr>
            <a:normAutofit/>
          </a:bodyPr>
          <a:lstStyle>
            <a:lvl1pPr marL="0" indent="0">
              <a:lnSpc>
                <a:spcPct val="110000"/>
              </a:lnSpc>
              <a:buNone/>
              <a:defRPr sz="2400">
                <a:solidFill>
                  <a:schemeClr val="accent1"/>
                </a:solidFill>
              </a:defRPr>
            </a:lvl1pPr>
            <a:lvl2pPr>
              <a:lnSpc>
                <a:spcPct val="110000"/>
              </a:lnSpc>
              <a:defRPr sz="1800"/>
            </a:lvl2pPr>
            <a:lvl3pPr>
              <a:lnSpc>
                <a:spcPct val="110000"/>
              </a:lnSpc>
              <a:defRPr sz="1600"/>
            </a:lvl3pPr>
            <a:lvl4pPr>
              <a:lnSpc>
                <a:spcPct val="110000"/>
              </a:lnSpc>
              <a:defRPr sz="1400"/>
            </a:lvl4pPr>
            <a:lvl5pPr>
              <a:lnSpc>
                <a:spcPct val="110000"/>
              </a:lnSpc>
              <a:defRPr sz="1400"/>
            </a:lvl5pPr>
          </a:lstStyle>
          <a:p>
            <a:pPr lvl="0"/>
            <a:r>
              <a:rPr lang="en-US" dirty="0"/>
              <a:t>Click to add title</a:t>
            </a:r>
          </a:p>
        </p:txBody>
      </p:sp>
      <p:sp>
        <p:nvSpPr>
          <p:cNvPr id="16" name="Text Placeholder 2">
            <a:extLst>
              <a:ext uri="{FF2B5EF4-FFF2-40B4-BE49-F238E27FC236}">
                <a16:creationId xmlns:a16="http://schemas.microsoft.com/office/drawing/2014/main" id="{62658AFB-372E-234F-9148-7419D67E340A}"/>
              </a:ext>
            </a:extLst>
          </p:cNvPr>
          <p:cNvSpPr>
            <a:spLocks noGrp="1"/>
          </p:cNvSpPr>
          <p:nvPr>
            <p:ph type="body" sz="quarter" idx="16"/>
          </p:nvPr>
        </p:nvSpPr>
        <p:spPr>
          <a:xfrm>
            <a:off x="6010181" y="2191101"/>
            <a:ext cx="4895384" cy="3765562"/>
          </a:xfrm>
        </p:spPr>
        <p:txBody>
          <a:bodyPr>
            <a:normAutofit/>
          </a:bodyPr>
          <a:lstStyle>
            <a:lvl1pPr marL="0" indent="0">
              <a:lnSpc>
                <a:spcPct val="110000"/>
              </a:lnSpc>
              <a:buNone/>
              <a:defRPr sz="2000" b="0" i="0">
                <a:latin typeface="Segoe UI Light" panose="020B0502040204020203" pitchFamily="34" charset="0"/>
                <a:cs typeface="Segoe UI Light" panose="020B0502040204020203" pitchFamily="34" charset="0"/>
              </a:defRPr>
            </a:lvl1pPr>
            <a:lvl2pPr>
              <a:lnSpc>
                <a:spcPct val="110000"/>
              </a:lnSpc>
              <a:defRPr sz="1800"/>
            </a:lvl2pPr>
            <a:lvl3pPr>
              <a:lnSpc>
                <a:spcPct val="110000"/>
              </a:lnSpc>
              <a:defRPr sz="1600"/>
            </a:lvl3pPr>
            <a:lvl4pPr>
              <a:lnSpc>
                <a:spcPct val="110000"/>
              </a:lnSpc>
              <a:defRPr sz="1400"/>
            </a:lvl4pPr>
            <a:lvl5pPr>
              <a:lnSpc>
                <a:spcPct val="110000"/>
              </a:lnSpc>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Text Placeholder 2">
            <a:extLst>
              <a:ext uri="{FF2B5EF4-FFF2-40B4-BE49-F238E27FC236}">
                <a16:creationId xmlns:a16="http://schemas.microsoft.com/office/drawing/2014/main" id="{DC69F0C8-A12C-A44C-AE97-95398EFCC2A5}"/>
              </a:ext>
            </a:extLst>
          </p:cNvPr>
          <p:cNvSpPr>
            <a:spLocks noGrp="1"/>
          </p:cNvSpPr>
          <p:nvPr>
            <p:ph type="body" sz="quarter" idx="17" hasCustomPrompt="1"/>
          </p:nvPr>
        </p:nvSpPr>
        <p:spPr>
          <a:xfrm>
            <a:off x="6010181" y="1537959"/>
            <a:ext cx="4895384" cy="653142"/>
          </a:xfrm>
        </p:spPr>
        <p:txBody>
          <a:bodyPr>
            <a:normAutofit/>
          </a:bodyPr>
          <a:lstStyle>
            <a:lvl1pPr marL="0" indent="0">
              <a:lnSpc>
                <a:spcPct val="110000"/>
              </a:lnSpc>
              <a:buNone/>
              <a:defRPr sz="2400">
                <a:solidFill>
                  <a:schemeClr val="accent1"/>
                </a:solidFill>
              </a:defRPr>
            </a:lvl1pPr>
            <a:lvl2pPr>
              <a:lnSpc>
                <a:spcPct val="110000"/>
              </a:lnSpc>
              <a:defRPr sz="1800"/>
            </a:lvl2pPr>
            <a:lvl3pPr>
              <a:lnSpc>
                <a:spcPct val="110000"/>
              </a:lnSpc>
              <a:defRPr sz="1600"/>
            </a:lvl3pPr>
            <a:lvl4pPr>
              <a:lnSpc>
                <a:spcPct val="110000"/>
              </a:lnSpc>
              <a:defRPr sz="1400"/>
            </a:lvl4pPr>
            <a:lvl5pPr>
              <a:lnSpc>
                <a:spcPct val="110000"/>
              </a:lnSpc>
              <a:defRPr sz="1400"/>
            </a:lvl5pPr>
          </a:lstStyle>
          <a:p>
            <a:pPr lvl="0"/>
            <a:r>
              <a:rPr lang="en-US" dirty="0"/>
              <a:t>Click to add title</a:t>
            </a:r>
          </a:p>
        </p:txBody>
      </p:sp>
    </p:spTree>
    <p:extLst>
      <p:ext uri="{BB962C8B-B14F-4D97-AF65-F5344CB8AC3E}">
        <p14:creationId xmlns:p14="http://schemas.microsoft.com/office/powerpoint/2010/main" val="321385974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6B1C8007-8B45-6040-9CEA-A5826E055B6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736804" y="5116749"/>
            <a:ext cx="718393" cy="718393"/>
          </a:xfrm>
          <a:prstGeom prst="rect">
            <a:avLst/>
          </a:prstGeom>
        </p:spPr>
      </p:pic>
      <p:pic>
        <p:nvPicPr>
          <p:cNvPr id="12" name="Picture 11">
            <a:extLst>
              <a:ext uri="{FF2B5EF4-FFF2-40B4-BE49-F238E27FC236}">
                <a16:creationId xmlns:a16="http://schemas.microsoft.com/office/drawing/2014/main" id="{25821ED4-6168-F245-8EE5-BD88DBAB2D5C}"/>
              </a:ext>
            </a:extLst>
          </p:cNvPr>
          <p:cNvPicPr>
            <a:picLocks/>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12192000" cy="91440"/>
          </a:xfrm>
          <a:prstGeom prst="rect">
            <a:avLst/>
          </a:prstGeom>
        </p:spPr>
      </p:pic>
      <p:grpSp>
        <p:nvGrpSpPr>
          <p:cNvPr id="13" name="Group 12">
            <a:extLst>
              <a:ext uri="{FF2B5EF4-FFF2-40B4-BE49-F238E27FC236}">
                <a16:creationId xmlns:a16="http://schemas.microsoft.com/office/drawing/2014/main" id="{E846D962-902D-F945-9824-9F357422284A}"/>
              </a:ext>
            </a:extLst>
          </p:cNvPr>
          <p:cNvGrpSpPr/>
          <p:nvPr userDrawn="1"/>
        </p:nvGrpSpPr>
        <p:grpSpPr>
          <a:xfrm>
            <a:off x="978316" y="5116749"/>
            <a:ext cx="11213684" cy="1741251"/>
            <a:chOff x="978316" y="3752996"/>
            <a:chExt cx="11213684" cy="1741251"/>
          </a:xfrm>
        </p:grpSpPr>
        <p:pic>
          <p:nvPicPr>
            <p:cNvPr id="14" name="Picture 13">
              <a:extLst>
                <a:ext uri="{FF2B5EF4-FFF2-40B4-BE49-F238E27FC236}">
                  <a16:creationId xmlns:a16="http://schemas.microsoft.com/office/drawing/2014/main" id="{AC0CBA18-E096-004C-8135-BBA42EEA4E74}"/>
                </a:ext>
              </a:extLst>
            </p:cNvPr>
            <p:cNvPicPr>
              <a:picLocks noChangeAspect="1"/>
            </p:cNvPicPr>
            <p:nvPr userDrawn="1"/>
          </p:nvPicPr>
          <p:blipFill rotWithShape="1">
            <a:blip r:embed="rId4" cstate="screen">
              <a:alphaModFix amt="7000"/>
              <a:extLst>
                <a:ext uri="{BEBA8EAE-BF5A-486C-A8C5-ECC9F3942E4B}">
                  <a14:imgProps xmlns:a14="http://schemas.microsoft.com/office/drawing/2010/main">
                    <a14:imgLayer r:embed="rId5">
                      <a14:imgEffect>
                        <a14:colorTemperature colorTemp="3949"/>
                      </a14:imgEffect>
                    </a14:imgLayer>
                  </a14:imgProps>
                </a:ext>
                <a:ext uri="{28A0092B-C50C-407E-A947-70E740481C1C}">
                  <a14:useLocalDpi xmlns:a14="http://schemas.microsoft.com/office/drawing/2010/main"/>
                </a:ext>
              </a:extLst>
            </a:blip>
            <a:srcRect/>
            <a:stretch/>
          </p:blipFill>
          <p:spPr>
            <a:xfrm>
              <a:off x="978316" y="3752996"/>
              <a:ext cx="11213684" cy="1741251"/>
            </a:xfrm>
            <a:prstGeom prst="rect">
              <a:avLst/>
            </a:prstGeom>
          </p:spPr>
        </p:pic>
        <p:pic>
          <p:nvPicPr>
            <p:cNvPr id="15" name="Picture 14">
              <a:extLst>
                <a:ext uri="{FF2B5EF4-FFF2-40B4-BE49-F238E27FC236}">
                  <a16:creationId xmlns:a16="http://schemas.microsoft.com/office/drawing/2014/main" id="{6C347FE9-2BDC-B94E-8BF8-2DE022BF589F}"/>
                </a:ext>
              </a:extLst>
            </p:cNvPr>
            <p:cNvPicPr>
              <a:picLocks noChangeAspect="1"/>
            </p:cNvPicPr>
            <p:nvPr userDrawn="1"/>
          </p:nvPicPr>
          <p:blipFill rotWithShape="1">
            <a:blip r:embed="rId6" cstate="hqprint">
              <a:alphaModFix amt="12000"/>
              <a:extLst>
                <a:ext uri="{BEBA8EAE-BF5A-486C-A8C5-ECC9F3942E4B}">
                  <a14:imgProps xmlns:a14="http://schemas.microsoft.com/office/drawing/2010/main">
                    <a14:imgLayer r:embed="rId7">
                      <a14:imgEffect>
                        <a14:colorTemperature colorTemp="2958"/>
                      </a14:imgEffect>
                    </a14:imgLayer>
                  </a14:imgProps>
                </a:ext>
                <a:ext uri="{28A0092B-C50C-407E-A947-70E740481C1C}">
                  <a14:useLocalDpi xmlns:a14="http://schemas.microsoft.com/office/drawing/2010/main"/>
                </a:ext>
              </a:extLst>
            </a:blip>
            <a:srcRect/>
            <a:stretch/>
          </p:blipFill>
          <p:spPr>
            <a:xfrm>
              <a:off x="1900027" y="3833220"/>
              <a:ext cx="10291973" cy="1661027"/>
            </a:xfrm>
            <a:prstGeom prst="rect">
              <a:avLst/>
            </a:prstGeom>
          </p:spPr>
        </p:pic>
      </p:grpSp>
      <p:sp>
        <p:nvSpPr>
          <p:cNvPr id="10" name="Google Shape;135;p26">
            <a:extLst>
              <a:ext uri="{FF2B5EF4-FFF2-40B4-BE49-F238E27FC236}">
                <a16:creationId xmlns:a16="http://schemas.microsoft.com/office/drawing/2014/main" id="{FE85860B-ED0A-464C-BE91-2E0272BA6429}"/>
              </a:ext>
            </a:extLst>
          </p:cNvPr>
          <p:cNvSpPr txBox="1">
            <a:spLocks noGrp="1"/>
          </p:cNvSpPr>
          <p:nvPr>
            <p:ph type="title"/>
          </p:nvPr>
        </p:nvSpPr>
        <p:spPr>
          <a:xfrm>
            <a:off x="3576873" y="2817800"/>
            <a:ext cx="5038255" cy="763600"/>
          </a:xfrm>
          <a:prstGeom prst="rect">
            <a:avLst/>
          </a:prstGeom>
        </p:spPr>
        <p:txBody>
          <a:bodyPr spcFirstLastPara="1" wrap="square" lIns="0" tIns="0" rIns="0" bIns="0" anchor="b" anchorCtr="0">
            <a:normAutofit/>
          </a:bodyPr>
          <a:lstStyle>
            <a:lvl1pPr lvl="0" algn="ctr" rtl="0">
              <a:spcBef>
                <a:spcPts val="0"/>
              </a:spcBef>
              <a:spcAft>
                <a:spcPts val="0"/>
              </a:spcAft>
              <a:buClr>
                <a:srgbClr val="F8F7F5"/>
              </a:buClr>
              <a:buSzPts val="2800"/>
              <a:buNone/>
              <a:defRPr b="0" i="0">
                <a:solidFill>
                  <a:schemeClr val="tx1"/>
                </a:solidFill>
                <a:latin typeface="Segoe UI Light" panose="020B0502040204020203" pitchFamily="34" charset="0"/>
                <a:cs typeface="Segoe UI Light" panose="020B0502040204020203" pitchFamily="34" charset="0"/>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US"/>
              <a:t>Click to edit Master title style</a:t>
            </a:r>
            <a:endParaRPr dirty="0"/>
          </a:p>
        </p:txBody>
      </p:sp>
      <p:sp>
        <p:nvSpPr>
          <p:cNvPr id="16" name="Text Placeholder 2">
            <a:extLst>
              <a:ext uri="{FF2B5EF4-FFF2-40B4-BE49-F238E27FC236}">
                <a16:creationId xmlns:a16="http://schemas.microsoft.com/office/drawing/2014/main" id="{F356B501-C88A-1A47-8F07-20A31B4276A1}"/>
              </a:ext>
            </a:extLst>
          </p:cNvPr>
          <p:cNvSpPr>
            <a:spLocks noGrp="1"/>
          </p:cNvSpPr>
          <p:nvPr>
            <p:ph type="body" sz="quarter" idx="14" hasCustomPrompt="1"/>
          </p:nvPr>
        </p:nvSpPr>
        <p:spPr>
          <a:xfrm>
            <a:off x="3648308" y="4314699"/>
            <a:ext cx="4895384" cy="551216"/>
          </a:xfrm>
        </p:spPr>
        <p:txBody>
          <a:bodyPr>
            <a:normAutofit/>
          </a:bodyPr>
          <a:lstStyle>
            <a:lvl1pPr marL="0" indent="0" algn="ctr">
              <a:buNone/>
              <a:defRPr sz="2000" b="0" i="0">
                <a:solidFill>
                  <a:schemeClr val="tx2">
                    <a:lumMod val="50000"/>
                  </a:schemeClr>
                </a:solidFill>
                <a:latin typeface="Segoe UI Light" panose="020B0502040204020203" pitchFamily="34" charset="0"/>
                <a:cs typeface="Segoe UI Light" panose="020B0502040204020203" pitchFamily="34" charset="0"/>
              </a:defRPr>
            </a:lvl1pPr>
            <a:lvl2pPr algn="ctr">
              <a:defRPr sz="1800"/>
            </a:lvl2pPr>
            <a:lvl3pPr algn="ctr">
              <a:defRPr sz="1600"/>
            </a:lvl3pPr>
            <a:lvl4pPr algn="ctr">
              <a:defRPr sz="1400"/>
            </a:lvl4pPr>
            <a:lvl5pPr algn="ctr">
              <a:defRPr sz="1400"/>
            </a:lvl5pPr>
          </a:lstStyle>
          <a:p>
            <a:pPr lvl="0"/>
            <a:r>
              <a:rPr lang="en-US" dirty="0"/>
              <a:t>Click to add subtitle</a:t>
            </a:r>
          </a:p>
        </p:txBody>
      </p:sp>
    </p:spTree>
    <p:extLst>
      <p:ext uri="{BB962C8B-B14F-4D97-AF65-F5344CB8AC3E}">
        <p14:creationId xmlns:p14="http://schemas.microsoft.com/office/powerpoint/2010/main" val="151129904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C6907B-734D-4788-A1F6-C7376BBDF1B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7E7E6FE-EB8F-41E7-B4A5-A16864B4E0A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43411843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Two Content">
    <p:spTree>
      <p:nvGrpSpPr>
        <p:cNvPr id="1" name=""/>
        <p:cNvGrpSpPr/>
        <p:nvPr/>
      </p:nvGrpSpPr>
      <p:grpSpPr>
        <a:xfrm>
          <a:off x="0" y="0"/>
          <a:ext cx="0" cy="0"/>
          <a:chOff x="0" y="0"/>
          <a:chExt cx="0" cy="0"/>
        </a:xfrm>
      </p:grpSpPr>
      <p:sp>
        <p:nvSpPr>
          <p:cNvPr id="8" name="Title Placeholder 1">
            <a:extLst>
              <a:ext uri="{FF2B5EF4-FFF2-40B4-BE49-F238E27FC236}">
                <a16:creationId xmlns:a16="http://schemas.microsoft.com/office/drawing/2014/main" id="{FE7C7441-3BBA-0B45-A0D5-D128F8EFC8AE}"/>
              </a:ext>
            </a:extLst>
          </p:cNvPr>
          <p:cNvSpPr>
            <a:spLocks noGrp="1"/>
          </p:cNvSpPr>
          <p:nvPr>
            <p:ph type="title"/>
          </p:nvPr>
        </p:nvSpPr>
        <p:spPr>
          <a:xfrm>
            <a:off x="281371" y="91440"/>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9" name="Slide Number Placeholder 5">
            <a:extLst>
              <a:ext uri="{FF2B5EF4-FFF2-40B4-BE49-F238E27FC236}">
                <a16:creationId xmlns:a16="http://schemas.microsoft.com/office/drawing/2014/main" id="{6F774C93-398D-5547-86DA-8B99F70FF852}"/>
              </a:ext>
            </a:extLst>
          </p:cNvPr>
          <p:cNvSpPr>
            <a:spLocks noGrp="1"/>
          </p:cNvSpPr>
          <p:nvPr>
            <p:ph type="sldNum" sz="quarter" idx="4"/>
          </p:nvPr>
        </p:nvSpPr>
        <p:spPr>
          <a:xfrm>
            <a:off x="9167429" y="628441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r>
              <a:rPr lang="en-US"/>
              <a:t>1</a:t>
            </a:r>
          </a:p>
        </p:txBody>
      </p:sp>
      <p:pic>
        <p:nvPicPr>
          <p:cNvPr id="11" name="Picture 10">
            <a:extLst>
              <a:ext uri="{FF2B5EF4-FFF2-40B4-BE49-F238E27FC236}">
                <a16:creationId xmlns:a16="http://schemas.microsoft.com/office/drawing/2014/main" id="{6B1C8007-8B45-6040-9CEA-A5826E055B68}"/>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281371" y="6239117"/>
            <a:ext cx="413527" cy="413527"/>
          </a:xfrm>
          <a:prstGeom prst="rect">
            <a:avLst/>
          </a:prstGeom>
        </p:spPr>
      </p:pic>
      <p:pic>
        <p:nvPicPr>
          <p:cNvPr id="12" name="Picture 11">
            <a:extLst>
              <a:ext uri="{FF2B5EF4-FFF2-40B4-BE49-F238E27FC236}">
                <a16:creationId xmlns:a16="http://schemas.microsoft.com/office/drawing/2014/main" id="{25821ED4-6168-F245-8EE5-BD88DBAB2D5C}"/>
              </a:ext>
            </a:extLst>
          </p:cNvPr>
          <p:cNvPicPr>
            <a:picLocks/>
          </p:cNvPicPr>
          <p:nvPr userDrawn="1"/>
        </p:nvPicPr>
        <p:blipFill rotWithShape="1">
          <a:blip r:embed="rId3" cstate="hqprint">
            <a:extLst>
              <a:ext uri="{28A0092B-C50C-407E-A947-70E740481C1C}">
                <a14:useLocalDpi xmlns:a14="http://schemas.microsoft.com/office/drawing/2010/main"/>
              </a:ext>
            </a:extLst>
          </a:blip>
          <a:srcRect/>
          <a:stretch/>
        </p:blipFill>
        <p:spPr>
          <a:xfrm>
            <a:off x="0" y="0"/>
            <a:ext cx="12192000" cy="91440"/>
          </a:xfrm>
          <a:prstGeom prst="rect">
            <a:avLst/>
          </a:prstGeom>
        </p:spPr>
      </p:pic>
    </p:spTree>
    <p:extLst>
      <p:ext uri="{BB962C8B-B14F-4D97-AF65-F5344CB8AC3E}">
        <p14:creationId xmlns:p14="http://schemas.microsoft.com/office/powerpoint/2010/main" val="29838597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_alt">
    <p:spTree>
      <p:nvGrpSpPr>
        <p:cNvPr id="1" name=""/>
        <p:cNvGrpSpPr/>
        <p:nvPr/>
      </p:nvGrpSpPr>
      <p:grpSpPr>
        <a:xfrm>
          <a:off x="0" y="0"/>
          <a:ext cx="0" cy="0"/>
          <a:chOff x="0" y="0"/>
          <a:chExt cx="0" cy="0"/>
        </a:xfrm>
      </p:grpSpPr>
      <p:pic>
        <p:nvPicPr>
          <p:cNvPr id="49" name="Picture 48">
            <a:extLst>
              <a:ext uri="{FF2B5EF4-FFF2-40B4-BE49-F238E27FC236}">
                <a16:creationId xmlns:a16="http://schemas.microsoft.com/office/drawing/2014/main" id="{753420BB-59E4-F14B-80CB-99C99EB28AE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5494247"/>
            <a:ext cx="12192000" cy="1377002"/>
          </a:xfrm>
          <a:prstGeom prst="rect">
            <a:avLst/>
          </a:prstGeom>
        </p:spPr>
      </p:pic>
      <p:pic>
        <p:nvPicPr>
          <p:cNvPr id="23" name="Picture 22">
            <a:extLst>
              <a:ext uri="{FF2B5EF4-FFF2-40B4-BE49-F238E27FC236}">
                <a16:creationId xmlns:a16="http://schemas.microsoft.com/office/drawing/2014/main" id="{892ABFB8-C716-4D3C-9426-9F60729AAEAD}"/>
              </a:ext>
            </a:extLst>
          </p:cNvPr>
          <p:cNvPicPr>
            <a:picLocks/>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12192000" cy="91440"/>
          </a:xfrm>
          <a:prstGeom prst="rect">
            <a:avLst/>
          </a:prstGeom>
        </p:spPr>
      </p:pic>
      <p:pic>
        <p:nvPicPr>
          <p:cNvPr id="33" name="Picture 32">
            <a:extLst>
              <a:ext uri="{FF2B5EF4-FFF2-40B4-BE49-F238E27FC236}">
                <a16:creationId xmlns:a16="http://schemas.microsoft.com/office/drawing/2014/main" id="{462EBABE-03C3-4AB6-9AD0-857635B04EF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9768" y="1324051"/>
            <a:ext cx="1333126" cy="834910"/>
          </a:xfrm>
          <a:prstGeom prst="rect">
            <a:avLst/>
          </a:prstGeom>
        </p:spPr>
      </p:pic>
      <p:sp>
        <p:nvSpPr>
          <p:cNvPr id="25" name="Title 1">
            <a:extLst>
              <a:ext uri="{FF2B5EF4-FFF2-40B4-BE49-F238E27FC236}">
                <a16:creationId xmlns:a16="http://schemas.microsoft.com/office/drawing/2014/main" id="{AA54DA2F-7F71-9144-872E-BD3081C714E3}"/>
              </a:ext>
            </a:extLst>
          </p:cNvPr>
          <p:cNvSpPr>
            <a:spLocks noGrp="1"/>
          </p:cNvSpPr>
          <p:nvPr>
            <p:ph type="ctrTitle"/>
          </p:nvPr>
        </p:nvSpPr>
        <p:spPr>
          <a:xfrm>
            <a:off x="851646" y="2339788"/>
            <a:ext cx="9369038" cy="1829080"/>
          </a:xfrm>
        </p:spPr>
        <p:txBody>
          <a:bodyPr anchor="b"/>
          <a:lstStyle>
            <a:lvl1pPr algn="l">
              <a:defRPr sz="6000" b="0" i="0">
                <a:latin typeface="Segoe UI Light" panose="020B0502040204020203" pitchFamily="34" charset="0"/>
                <a:cs typeface="Segoe UI Light" panose="020B0502040204020203" pitchFamily="34" charset="0"/>
              </a:defRPr>
            </a:lvl1pPr>
          </a:lstStyle>
          <a:p>
            <a:r>
              <a:rPr lang="en-US"/>
              <a:t>Click to edit Master title style</a:t>
            </a:r>
            <a:endParaRPr lang="en-US" dirty="0"/>
          </a:p>
        </p:txBody>
      </p:sp>
      <p:sp>
        <p:nvSpPr>
          <p:cNvPr id="26" name="Subtitle 2">
            <a:extLst>
              <a:ext uri="{FF2B5EF4-FFF2-40B4-BE49-F238E27FC236}">
                <a16:creationId xmlns:a16="http://schemas.microsoft.com/office/drawing/2014/main" id="{F8D573C1-C735-3D4A-9D3B-ACA80505F338}"/>
              </a:ext>
            </a:extLst>
          </p:cNvPr>
          <p:cNvSpPr>
            <a:spLocks noGrp="1"/>
          </p:cNvSpPr>
          <p:nvPr>
            <p:ph type="subTitle" idx="1"/>
          </p:nvPr>
        </p:nvSpPr>
        <p:spPr>
          <a:xfrm>
            <a:off x="851647" y="4190984"/>
            <a:ext cx="6167719" cy="347996"/>
          </a:xfrm>
        </p:spPr>
        <p:txBody>
          <a:bodyPr>
            <a:normAutofit/>
          </a:bodyPr>
          <a:lstStyle>
            <a:lvl1pPr marL="0" indent="0" algn="l">
              <a:buNone/>
              <a:defRPr sz="1800">
                <a:solidFill>
                  <a:schemeClr val="tx2">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grpSp>
        <p:nvGrpSpPr>
          <p:cNvPr id="2" name="Group 1">
            <a:extLst>
              <a:ext uri="{FF2B5EF4-FFF2-40B4-BE49-F238E27FC236}">
                <a16:creationId xmlns:a16="http://schemas.microsoft.com/office/drawing/2014/main" id="{0CA57D8D-8F43-8841-8698-B5DCFA190A4A}"/>
              </a:ext>
            </a:extLst>
          </p:cNvPr>
          <p:cNvGrpSpPr/>
          <p:nvPr userDrawn="1"/>
        </p:nvGrpSpPr>
        <p:grpSpPr>
          <a:xfrm>
            <a:off x="258166" y="5690361"/>
            <a:ext cx="11648084" cy="160932"/>
            <a:chOff x="905070" y="5747511"/>
            <a:chExt cx="10381859" cy="0"/>
          </a:xfrm>
        </p:grpSpPr>
        <p:cxnSp>
          <p:nvCxnSpPr>
            <p:cNvPr id="7" name="Straight Connector 6">
              <a:extLst>
                <a:ext uri="{FF2B5EF4-FFF2-40B4-BE49-F238E27FC236}">
                  <a16:creationId xmlns:a16="http://schemas.microsoft.com/office/drawing/2014/main" id="{AD7DC88B-0CD5-A746-AD73-F00BD773ED0E}"/>
                </a:ext>
              </a:extLst>
            </p:cNvPr>
            <p:cNvCxnSpPr>
              <a:cxnSpLocks/>
            </p:cNvCxnSpPr>
            <p:nvPr userDrawn="1"/>
          </p:nvCxnSpPr>
          <p:spPr>
            <a:xfrm>
              <a:off x="905070" y="5747511"/>
              <a:ext cx="1367855"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407631C3-D813-5C40-84DB-FBEF68D4C8D3}"/>
                </a:ext>
              </a:extLst>
            </p:cNvPr>
            <p:cNvCxnSpPr>
              <a:cxnSpLocks/>
            </p:cNvCxnSpPr>
            <p:nvPr userDrawn="1"/>
          </p:nvCxnSpPr>
          <p:spPr>
            <a:xfrm>
              <a:off x="2407404" y="5747511"/>
              <a:ext cx="1367855"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091E0661-C063-B34B-8868-556D0A139370}"/>
                </a:ext>
              </a:extLst>
            </p:cNvPr>
            <p:cNvCxnSpPr>
              <a:cxnSpLocks/>
            </p:cNvCxnSpPr>
            <p:nvPr userDrawn="1"/>
          </p:nvCxnSpPr>
          <p:spPr>
            <a:xfrm>
              <a:off x="3909738" y="5747511"/>
              <a:ext cx="1367855"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11D1891-0027-A043-8E56-EB9D52C91454}"/>
                </a:ext>
              </a:extLst>
            </p:cNvPr>
            <p:cNvCxnSpPr>
              <a:cxnSpLocks/>
            </p:cNvCxnSpPr>
            <p:nvPr userDrawn="1"/>
          </p:nvCxnSpPr>
          <p:spPr>
            <a:xfrm>
              <a:off x="5412072" y="5747511"/>
              <a:ext cx="1367855"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90CEC2ED-6A90-254E-8CBC-0C4542705127}"/>
                </a:ext>
              </a:extLst>
            </p:cNvPr>
            <p:cNvCxnSpPr>
              <a:cxnSpLocks/>
            </p:cNvCxnSpPr>
            <p:nvPr userDrawn="1"/>
          </p:nvCxnSpPr>
          <p:spPr>
            <a:xfrm>
              <a:off x="6914406" y="5747511"/>
              <a:ext cx="1367855"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23F5A88-3D6A-9F4B-92FF-8D3CAECF6230}"/>
                </a:ext>
              </a:extLst>
            </p:cNvPr>
            <p:cNvCxnSpPr>
              <a:cxnSpLocks/>
            </p:cNvCxnSpPr>
            <p:nvPr userDrawn="1"/>
          </p:nvCxnSpPr>
          <p:spPr>
            <a:xfrm>
              <a:off x="8416740" y="5747511"/>
              <a:ext cx="1367855"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648ADCBA-D6F7-D544-8EA3-D30F8F7F0CBF}"/>
                </a:ext>
              </a:extLst>
            </p:cNvPr>
            <p:cNvCxnSpPr>
              <a:cxnSpLocks/>
            </p:cNvCxnSpPr>
            <p:nvPr userDrawn="1"/>
          </p:nvCxnSpPr>
          <p:spPr>
            <a:xfrm>
              <a:off x="9919074" y="5747511"/>
              <a:ext cx="1367855"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4" name="TextBox 13">
            <a:extLst>
              <a:ext uri="{FF2B5EF4-FFF2-40B4-BE49-F238E27FC236}">
                <a16:creationId xmlns:a16="http://schemas.microsoft.com/office/drawing/2014/main" id="{C1408605-797C-5843-AEFF-990DB657DD20}"/>
              </a:ext>
            </a:extLst>
          </p:cNvPr>
          <p:cNvSpPr txBox="1"/>
          <p:nvPr userDrawn="1"/>
        </p:nvSpPr>
        <p:spPr>
          <a:xfrm>
            <a:off x="8627211" y="5785510"/>
            <a:ext cx="1593473" cy="530915"/>
          </a:xfrm>
          <a:prstGeom prst="rect">
            <a:avLst/>
          </a:prstGeom>
          <a:noFill/>
        </p:spPr>
        <p:txBody>
          <a:bodyPr wrap="square" rtlCol="0">
            <a:spAutoFit/>
          </a:bodyPr>
          <a:lstStyle/>
          <a:p>
            <a:pPr marL="0" algn="l" defTabSz="914400" rtl="0" eaLnBrk="1" latinLnBrk="0" hangingPunct="1">
              <a:spcAft>
                <a:spcPts val="300"/>
              </a:spcAft>
            </a:pPr>
            <a:r>
              <a:rPr lang="en-US" sz="1600" b="1" i="0" kern="1200" dirty="0">
                <a:solidFill>
                  <a:schemeClr val="bg1"/>
                </a:solidFill>
                <a:latin typeface="Segoe UI Semibold" panose="020B0502040204020203" pitchFamily="34" charset="0"/>
                <a:ea typeface="+mn-ea"/>
                <a:cs typeface="Segoe UI Semibold" panose="020B0502040204020203" pitchFamily="34" charset="0"/>
              </a:rPr>
              <a:t>47</a:t>
            </a:r>
          </a:p>
          <a:p>
            <a:pPr marL="0" algn="l" defTabSz="914400" rtl="0" eaLnBrk="1" latinLnBrk="0" hangingPunct="1">
              <a:spcAft>
                <a:spcPts val="300"/>
              </a:spcAft>
            </a:pPr>
            <a:r>
              <a:rPr lang="en-US" sz="1000" b="0" i="0" kern="1200" dirty="0">
                <a:solidFill>
                  <a:schemeClr val="bg1"/>
                </a:solidFill>
                <a:latin typeface="Segoe UI Light" panose="020B0502040204020203" pitchFamily="34" charset="0"/>
                <a:ea typeface="+mn-ea"/>
                <a:cs typeface="Segoe UI Light" panose="020B0502040204020203" pitchFamily="34" charset="0"/>
              </a:rPr>
              <a:t>Published papers</a:t>
            </a:r>
          </a:p>
        </p:txBody>
      </p:sp>
      <p:sp>
        <p:nvSpPr>
          <p:cNvPr id="15" name="TextBox 14">
            <a:extLst>
              <a:ext uri="{FF2B5EF4-FFF2-40B4-BE49-F238E27FC236}">
                <a16:creationId xmlns:a16="http://schemas.microsoft.com/office/drawing/2014/main" id="{4A12B4BF-6D30-AD47-90D3-CCEC89DE2480}"/>
              </a:ext>
            </a:extLst>
          </p:cNvPr>
          <p:cNvSpPr txBox="1"/>
          <p:nvPr userDrawn="1"/>
        </p:nvSpPr>
        <p:spPr>
          <a:xfrm>
            <a:off x="3538140" y="5785510"/>
            <a:ext cx="1635203" cy="561692"/>
          </a:xfrm>
          <a:prstGeom prst="rect">
            <a:avLst/>
          </a:prstGeom>
          <a:noFill/>
        </p:spPr>
        <p:txBody>
          <a:bodyPr wrap="square" rtlCol="0">
            <a:spAutoFit/>
          </a:bodyPr>
          <a:lstStyle/>
          <a:p>
            <a:pPr marL="0" algn="l" defTabSz="914400" rtl="0" eaLnBrk="1" latinLnBrk="0" hangingPunct="1">
              <a:spcAft>
                <a:spcPts val="300"/>
              </a:spcAft>
            </a:pPr>
            <a:r>
              <a:rPr lang="en-US" sz="1600" b="1" i="0" kern="1200" dirty="0">
                <a:solidFill>
                  <a:schemeClr val="bg1"/>
                </a:solidFill>
                <a:latin typeface="Segoe UI Semibold" panose="020B0502040204020203" pitchFamily="34" charset="0"/>
                <a:ea typeface="+mn-ea"/>
                <a:cs typeface="Segoe UI Semibold" panose="020B0502040204020203" pitchFamily="34" charset="0"/>
              </a:rPr>
              <a:t>Gartner</a:t>
            </a:r>
            <a:r>
              <a:rPr lang="en-US" sz="1800" b="1" i="0" kern="1200" dirty="0">
                <a:solidFill>
                  <a:schemeClr val="bg1"/>
                </a:solidFill>
                <a:latin typeface="Segoe UI Semibold" panose="020B0502040204020203" pitchFamily="34" charset="0"/>
                <a:ea typeface="+mn-ea"/>
                <a:cs typeface="Segoe UI Semibold" panose="020B0502040204020203" pitchFamily="34" charset="0"/>
              </a:rPr>
              <a:t> </a:t>
            </a:r>
          </a:p>
          <a:p>
            <a:pPr marL="0" algn="l" defTabSz="914400" rtl="0" eaLnBrk="1" latinLnBrk="0" hangingPunct="1">
              <a:spcAft>
                <a:spcPts val="300"/>
              </a:spcAft>
            </a:pPr>
            <a:r>
              <a:rPr lang="en-US" sz="1000" b="0" i="0" kern="1200" dirty="0">
                <a:solidFill>
                  <a:schemeClr val="bg1"/>
                </a:solidFill>
                <a:latin typeface="Segoe UI Light" panose="020B0502040204020203" pitchFamily="34" charset="0"/>
                <a:ea typeface="+mn-ea"/>
                <a:cs typeface="Segoe UI Light" panose="020B0502040204020203" pitchFamily="34" charset="0"/>
              </a:rPr>
              <a:t>Cool Vendor</a:t>
            </a:r>
          </a:p>
        </p:txBody>
      </p:sp>
      <p:sp>
        <p:nvSpPr>
          <p:cNvPr id="16" name="TextBox 15">
            <a:extLst>
              <a:ext uri="{FF2B5EF4-FFF2-40B4-BE49-F238E27FC236}">
                <a16:creationId xmlns:a16="http://schemas.microsoft.com/office/drawing/2014/main" id="{73042408-6083-BE46-A4BB-34F342F0228D}"/>
              </a:ext>
            </a:extLst>
          </p:cNvPr>
          <p:cNvSpPr txBox="1"/>
          <p:nvPr userDrawn="1"/>
        </p:nvSpPr>
        <p:spPr>
          <a:xfrm>
            <a:off x="5228583" y="5785510"/>
            <a:ext cx="1620967" cy="68480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lang="en-US" sz="1600" b="1" i="0" kern="1200" noProof="0" dirty="0">
                <a:solidFill>
                  <a:schemeClr val="bg1"/>
                </a:solidFill>
                <a:latin typeface="Segoe UI Semibold" panose="020B0502040204020203" pitchFamily="34" charset="0"/>
                <a:ea typeface="+mn-ea"/>
                <a:cs typeface="Segoe UI Semibold" panose="020B0502040204020203" pitchFamily="34" charset="0"/>
              </a:rPr>
              <a:t>2020 Winner</a:t>
            </a:r>
            <a:endParaRPr kumimoji="0" lang="en-US" sz="1200" b="1" i="0" u="none" strike="noStrike" kern="1200" cap="none" spc="0" normalizeH="0" baseline="0" noProof="0" dirty="0">
              <a:ln>
                <a:noFill/>
              </a:ln>
              <a:solidFill>
                <a:schemeClr val="bg1"/>
              </a:solidFill>
              <a:effectLst/>
              <a:uLnTx/>
              <a:uFillTx/>
              <a:latin typeface="Segoe UI Semibold" panose="020B0502040204020203" pitchFamily="34" charset="0"/>
              <a:ea typeface="+mn-ea"/>
              <a:cs typeface="Segoe UI Semibold" panose="020B0502040204020203" pitchFamily="34" charset="0"/>
            </a:endParaRPr>
          </a:p>
          <a:p>
            <a:pPr marL="0" algn="l" defTabSz="914400" rtl="0" eaLnBrk="1" latinLnBrk="0" hangingPunct="1">
              <a:spcAft>
                <a:spcPts val="300"/>
              </a:spcAft>
            </a:pPr>
            <a:r>
              <a:rPr lang="en-US" sz="1000" b="0" i="0" kern="1200" dirty="0">
                <a:solidFill>
                  <a:schemeClr val="bg1"/>
                </a:solidFill>
                <a:latin typeface="Segoe UI Light" panose="020B0502040204020203" pitchFamily="34" charset="0"/>
                <a:ea typeface="+mn-ea"/>
                <a:cs typeface="Segoe UI Light" panose="020B0502040204020203" pitchFamily="34" charset="0"/>
              </a:rPr>
              <a:t>Microsoft US Healthcare Partner of the Year</a:t>
            </a:r>
          </a:p>
        </p:txBody>
      </p:sp>
      <p:sp>
        <p:nvSpPr>
          <p:cNvPr id="17" name="TextBox 16">
            <a:extLst>
              <a:ext uri="{FF2B5EF4-FFF2-40B4-BE49-F238E27FC236}">
                <a16:creationId xmlns:a16="http://schemas.microsoft.com/office/drawing/2014/main" id="{96834CB2-C178-354B-9FDB-20681CC034AC}"/>
              </a:ext>
            </a:extLst>
          </p:cNvPr>
          <p:cNvSpPr txBox="1"/>
          <p:nvPr userDrawn="1"/>
        </p:nvSpPr>
        <p:spPr>
          <a:xfrm>
            <a:off x="6918421" y="5785510"/>
            <a:ext cx="1564100" cy="93102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lang="en-US" sz="1600" b="1" i="0" kern="1200" noProof="0" dirty="0">
                <a:solidFill>
                  <a:schemeClr val="bg1"/>
                </a:solidFill>
                <a:latin typeface="Segoe UI Semibold" panose="020B0502040204020203" pitchFamily="34" charset="0"/>
                <a:ea typeface="+mn-ea"/>
                <a:cs typeface="Segoe UI Semibold" panose="020B0502040204020203" pitchFamily="34" charset="0"/>
              </a:rPr>
              <a:t>2019, 2018 Winner</a:t>
            </a:r>
          </a:p>
          <a:p>
            <a:pPr marL="0" algn="l" defTabSz="914400" rtl="0" eaLnBrk="1" latinLnBrk="0" hangingPunct="1">
              <a:spcAft>
                <a:spcPts val="300"/>
              </a:spcAft>
            </a:pPr>
            <a:r>
              <a:rPr lang="en-US" sz="1000" b="0" i="0" kern="1200" dirty="0">
                <a:solidFill>
                  <a:schemeClr val="bg1"/>
                </a:solidFill>
                <a:latin typeface="Segoe UI Light" panose="020B0502040204020203" pitchFamily="34" charset="0"/>
                <a:ea typeface="+mn-ea"/>
                <a:cs typeface="Segoe UI Light" panose="020B0502040204020203" pitchFamily="34" charset="0"/>
              </a:rPr>
              <a:t>HIMSS Health Innovation Awards</a:t>
            </a:r>
          </a:p>
        </p:txBody>
      </p:sp>
      <p:pic>
        <p:nvPicPr>
          <p:cNvPr id="18" name="Picture 17">
            <a:extLst>
              <a:ext uri="{FF2B5EF4-FFF2-40B4-BE49-F238E27FC236}">
                <a16:creationId xmlns:a16="http://schemas.microsoft.com/office/drawing/2014/main" id="{1E30EE89-FEA9-C643-80F3-59E4279FD6F8}"/>
              </a:ext>
            </a:extLst>
          </p:cNvPr>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10999881" y="6339667"/>
            <a:ext cx="675324" cy="197656"/>
          </a:xfrm>
          <a:prstGeom prst="rect">
            <a:avLst/>
          </a:prstGeom>
        </p:spPr>
      </p:pic>
      <p:pic>
        <p:nvPicPr>
          <p:cNvPr id="19" name="Picture 18">
            <a:extLst>
              <a:ext uri="{FF2B5EF4-FFF2-40B4-BE49-F238E27FC236}">
                <a16:creationId xmlns:a16="http://schemas.microsoft.com/office/drawing/2014/main" id="{6AF8FBB0-F20F-0C44-8E49-5CACEA061D7F}"/>
              </a:ext>
            </a:extLst>
          </p:cNvPr>
          <p:cNvPicPr>
            <a:picLocks noChangeAspect="1"/>
          </p:cNvPicPr>
          <p:nvPr userDrawn="1"/>
        </p:nvPicPr>
        <p:blipFill>
          <a:blip r:embed="rId6" cstate="email">
            <a:extLst>
              <a:ext uri="{BEBA8EAE-BF5A-486C-A8C5-ECC9F3942E4B}">
                <a14:imgProps xmlns:a14="http://schemas.microsoft.com/office/drawing/2010/main">
                  <a14:imgLayer r:embed="rId7">
                    <a14:imgEffect>
                      <a14:sharpenSoften amount="100000"/>
                    </a14:imgEffect>
                    <a14:imgEffect>
                      <a14:brightnessContrast bright="100000"/>
                    </a14:imgEffect>
                  </a14:imgLayer>
                </a14:imgProps>
              </a:ext>
              <a:ext uri="{28A0092B-C50C-407E-A947-70E740481C1C}">
                <a14:useLocalDpi xmlns:a14="http://schemas.microsoft.com/office/drawing/2010/main"/>
              </a:ext>
            </a:extLst>
          </a:blip>
          <a:stretch>
            <a:fillRect/>
          </a:stretch>
        </p:blipFill>
        <p:spPr>
          <a:xfrm>
            <a:off x="10385149" y="6277016"/>
            <a:ext cx="442479" cy="327762"/>
          </a:xfrm>
          <a:prstGeom prst="rect">
            <a:avLst/>
          </a:prstGeom>
        </p:spPr>
      </p:pic>
      <p:pic>
        <p:nvPicPr>
          <p:cNvPr id="20" name="Picture 4" descr="Image result for AAAI conference logo">
            <a:extLst>
              <a:ext uri="{FF2B5EF4-FFF2-40B4-BE49-F238E27FC236}">
                <a16:creationId xmlns:a16="http://schemas.microsoft.com/office/drawing/2014/main" id="{1407FE02-15DA-F243-9DED-F3BBD5A97ECF}"/>
              </a:ext>
            </a:extLst>
          </p:cNvPr>
          <p:cNvPicPr>
            <a:picLocks noChangeAspect="1" noChangeArrowheads="1"/>
          </p:cNvPicPr>
          <p:nvPr userDrawn="1"/>
        </p:nvPicPr>
        <p:blipFill>
          <a:blip r:embed="rId8" cstate="email">
            <a:duotone>
              <a:schemeClr val="bg2">
                <a:shade val="45000"/>
                <a:satMod val="135000"/>
              </a:schemeClr>
              <a:prstClr val="white"/>
            </a:duotone>
            <a:extLst>
              <a:ext uri="{BEBA8EAE-BF5A-486C-A8C5-ECC9F3942E4B}">
                <a14:imgProps xmlns:a14="http://schemas.microsoft.com/office/drawing/2010/main">
                  <a14:imgLayer r:embed="rId9">
                    <a14:imgEffect>
                      <a14:brightnessContrast bright="100000"/>
                    </a14:imgEffect>
                  </a14:imgLayer>
                </a14:imgProps>
              </a:ext>
              <a:ext uri="{28A0092B-C50C-407E-A947-70E740481C1C}">
                <a14:useLocalDpi xmlns:a14="http://schemas.microsoft.com/office/drawing/2010/main"/>
              </a:ext>
            </a:extLst>
          </a:blip>
          <a:srcRect/>
          <a:stretch>
            <a:fillRect/>
          </a:stretch>
        </p:blipFill>
        <p:spPr bwMode="auto">
          <a:xfrm>
            <a:off x="10404199" y="5842686"/>
            <a:ext cx="1191259" cy="3478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E49EE284-EA84-C548-94E2-22F6997878D2}"/>
              </a:ext>
            </a:extLst>
          </p:cNvPr>
          <p:cNvSpPr txBox="1"/>
          <p:nvPr userDrawn="1"/>
        </p:nvSpPr>
        <p:spPr>
          <a:xfrm>
            <a:off x="1843215" y="5785510"/>
            <a:ext cx="1635203" cy="530915"/>
          </a:xfrm>
          <a:prstGeom prst="rect">
            <a:avLst/>
          </a:prstGeom>
          <a:noFill/>
        </p:spPr>
        <p:txBody>
          <a:bodyPr wrap="square" rtlCol="0">
            <a:spAutoFit/>
          </a:bodyPr>
          <a:lstStyle/>
          <a:p>
            <a:pPr marL="0" algn="l" defTabSz="914400" rtl="0" eaLnBrk="1" latinLnBrk="0" hangingPunct="1">
              <a:spcAft>
                <a:spcPts val="300"/>
              </a:spcAft>
            </a:pPr>
            <a:r>
              <a:rPr lang="en-US" sz="1600" b="1" i="0" kern="1200" dirty="0">
                <a:solidFill>
                  <a:schemeClr val="bg1"/>
                </a:solidFill>
                <a:latin typeface="Segoe UI Semibold" panose="020B0502040204020203" pitchFamily="34" charset="0"/>
                <a:ea typeface="+mn-ea"/>
                <a:cs typeface="Segoe UI Semibold" panose="020B0502040204020203" pitchFamily="34" charset="0"/>
              </a:rPr>
              <a:t>KLAS</a:t>
            </a:r>
            <a:endParaRPr lang="en-US" sz="1800" b="1" i="0" kern="1200" dirty="0">
              <a:solidFill>
                <a:schemeClr val="bg1"/>
              </a:solidFill>
              <a:latin typeface="Segoe UI Semibold" panose="020B0502040204020203" pitchFamily="34" charset="0"/>
              <a:ea typeface="+mn-ea"/>
              <a:cs typeface="Segoe UI Semibold" panose="020B0502040204020203" pitchFamily="34" charset="0"/>
            </a:endParaRPr>
          </a:p>
          <a:p>
            <a:pPr marL="0" algn="l" defTabSz="914400" rtl="0" eaLnBrk="1" latinLnBrk="0" hangingPunct="1">
              <a:spcAft>
                <a:spcPts val="300"/>
              </a:spcAft>
            </a:pPr>
            <a:r>
              <a:rPr lang="en-US" sz="1000" b="0" i="0" kern="1200" dirty="0">
                <a:solidFill>
                  <a:schemeClr val="bg1"/>
                </a:solidFill>
                <a:latin typeface="Segoe UI Light" panose="020B0502040204020203" pitchFamily="34" charset="0"/>
                <a:ea typeface="+mn-ea"/>
                <a:cs typeface="Segoe UI Light" panose="020B0502040204020203" pitchFamily="34" charset="0"/>
              </a:rPr>
              <a:t>93.1 Score</a:t>
            </a:r>
          </a:p>
        </p:txBody>
      </p:sp>
      <p:sp>
        <p:nvSpPr>
          <p:cNvPr id="22" name="TextBox 21">
            <a:extLst>
              <a:ext uri="{FF2B5EF4-FFF2-40B4-BE49-F238E27FC236}">
                <a16:creationId xmlns:a16="http://schemas.microsoft.com/office/drawing/2014/main" id="{644251D4-763B-DF4B-856E-A4FAB77EE02B}"/>
              </a:ext>
            </a:extLst>
          </p:cNvPr>
          <p:cNvSpPr txBox="1"/>
          <p:nvPr userDrawn="1"/>
        </p:nvSpPr>
        <p:spPr>
          <a:xfrm>
            <a:off x="148003" y="5785510"/>
            <a:ext cx="1593473" cy="530915"/>
          </a:xfrm>
          <a:prstGeom prst="rect">
            <a:avLst/>
          </a:prstGeom>
          <a:noFill/>
        </p:spPr>
        <p:txBody>
          <a:bodyPr wrap="square" rtlCol="0">
            <a:spAutoFit/>
          </a:bodyPr>
          <a:lstStyle/>
          <a:p>
            <a:pPr>
              <a:spcAft>
                <a:spcPts val="300"/>
              </a:spcAft>
            </a:pPr>
            <a:r>
              <a:rPr lang="en-US" sz="1600" b="1" i="0" dirty="0">
                <a:solidFill>
                  <a:schemeClr val="bg1"/>
                </a:solidFill>
                <a:latin typeface="Segoe UI Semibold" panose="020B0502040204020203" pitchFamily="34" charset="0"/>
                <a:cs typeface="Segoe UI Semibold" panose="020B0502040204020203" pitchFamily="34" charset="0"/>
              </a:rPr>
              <a:t>CMS AI </a:t>
            </a:r>
          </a:p>
          <a:p>
            <a:pPr>
              <a:spcAft>
                <a:spcPts val="300"/>
              </a:spcAft>
            </a:pPr>
            <a:r>
              <a:rPr lang="en-US" sz="1000" b="0" i="0" dirty="0">
                <a:solidFill>
                  <a:schemeClr val="bg1"/>
                </a:solidFill>
                <a:latin typeface="Segoe UI Light" panose="020B0502040204020203" pitchFamily="34" charset="0"/>
                <a:cs typeface="Segoe UI Light" panose="020B0502040204020203" pitchFamily="34" charset="0"/>
              </a:rPr>
              <a:t>Challenge Finalist</a:t>
            </a:r>
          </a:p>
        </p:txBody>
      </p:sp>
    </p:spTree>
    <p:extLst>
      <p:ext uri="{BB962C8B-B14F-4D97-AF65-F5344CB8AC3E}">
        <p14:creationId xmlns:p14="http://schemas.microsoft.com/office/powerpoint/2010/main" val="9453097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Standar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25821ED4-6168-F245-8EE5-BD88DBAB2D5C}"/>
              </a:ext>
            </a:extLst>
          </p:cNvPr>
          <p:cNvPicPr>
            <a:picLocks/>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91440"/>
          </a:xfrm>
          <a:prstGeom prst="rect">
            <a:avLst/>
          </a:prstGeom>
        </p:spPr>
      </p:pic>
      <p:sp>
        <p:nvSpPr>
          <p:cNvPr id="9" name="Text Placeholder 2">
            <a:extLst>
              <a:ext uri="{FF2B5EF4-FFF2-40B4-BE49-F238E27FC236}">
                <a16:creationId xmlns:a16="http://schemas.microsoft.com/office/drawing/2014/main" id="{36E22ABA-504B-B146-A7F8-99E1119ECA64}"/>
              </a:ext>
            </a:extLst>
          </p:cNvPr>
          <p:cNvSpPr>
            <a:spLocks noGrp="1"/>
          </p:cNvSpPr>
          <p:nvPr>
            <p:ph idx="1"/>
          </p:nvPr>
        </p:nvSpPr>
        <p:spPr>
          <a:xfrm>
            <a:off x="434788" y="1825625"/>
            <a:ext cx="10515600" cy="4351338"/>
          </a:xfrm>
          <a:prstGeom prst="rect">
            <a:avLst/>
          </a:prstGeom>
        </p:spPr>
        <p:txBody>
          <a:bodyPr vert="horz" lIns="91440" tIns="45720" rIns="91440" bIns="45720" rtlCol="0">
            <a:normAutofit/>
          </a:bodyPr>
          <a:lstStyle>
            <a:lvl1pPr marL="0" indent="0">
              <a:buNone/>
              <a:defRPr b="0" i="0">
                <a:solidFill>
                  <a:schemeClr val="tx2">
                    <a:lumMod val="50000"/>
                  </a:schemeClr>
                </a:solidFill>
                <a:latin typeface="Segoe UI Light" panose="020B0502040204020203" pitchFamily="34" charset="0"/>
                <a:cs typeface="Segoe UI Light" panose="020B0502040204020203" pitchFamily="34" charset="0"/>
              </a:defRPr>
            </a:lvl1pPr>
            <a:lvl2pPr>
              <a:defRPr b="0" i="0">
                <a:solidFill>
                  <a:schemeClr val="tx2">
                    <a:lumMod val="50000"/>
                  </a:schemeClr>
                </a:solidFill>
                <a:latin typeface="Segoe UI Light" panose="020B0502040204020203" pitchFamily="34" charset="0"/>
                <a:cs typeface="Segoe UI Light" panose="020B0502040204020203" pitchFamily="34" charset="0"/>
              </a:defRPr>
            </a:lvl2pPr>
            <a:lvl3pPr>
              <a:defRPr>
                <a:solidFill>
                  <a:schemeClr val="tx2">
                    <a:lumMod val="50000"/>
                  </a:schemeClr>
                </a:solidFill>
              </a:defRPr>
            </a:lvl3pPr>
            <a:lvl4pPr>
              <a:defRPr>
                <a:solidFill>
                  <a:schemeClr val="tx2">
                    <a:lumMod val="50000"/>
                  </a:schemeClr>
                </a:solidFill>
              </a:defRPr>
            </a:lvl4pPr>
            <a:lvl5pPr>
              <a:defRPr>
                <a:solidFill>
                  <a:schemeClr val="tx2">
                    <a:lumMod val="50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a:extLst>
              <a:ext uri="{FF2B5EF4-FFF2-40B4-BE49-F238E27FC236}">
                <a16:creationId xmlns:a16="http://schemas.microsoft.com/office/drawing/2014/main" id="{68367707-9318-426E-91CB-5080F130D033}"/>
              </a:ext>
            </a:extLst>
          </p:cNvPr>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7516423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25821ED4-6168-F245-8EE5-BD88DBAB2D5C}"/>
              </a:ext>
            </a:extLst>
          </p:cNvPr>
          <p:cNvPicPr>
            <a:picLocks/>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91440"/>
          </a:xfrm>
          <a:prstGeom prst="rect">
            <a:avLst/>
          </a:prstGeom>
        </p:spPr>
      </p:pic>
      <p:sp>
        <p:nvSpPr>
          <p:cNvPr id="2" name="TextBox 1">
            <a:extLst>
              <a:ext uri="{FF2B5EF4-FFF2-40B4-BE49-F238E27FC236}">
                <a16:creationId xmlns:a16="http://schemas.microsoft.com/office/drawing/2014/main" id="{724C19B1-9727-3E4F-92D6-6854823246AE}"/>
              </a:ext>
            </a:extLst>
          </p:cNvPr>
          <p:cNvSpPr txBox="1"/>
          <p:nvPr userDrawn="1"/>
        </p:nvSpPr>
        <p:spPr>
          <a:xfrm>
            <a:off x="945399" y="801170"/>
            <a:ext cx="4998266" cy="646331"/>
          </a:xfrm>
          <a:prstGeom prst="rect">
            <a:avLst/>
          </a:prstGeom>
          <a:noFill/>
        </p:spPr>
        <p:txBody>
          <a:bodyPr wrap="square" rtlCol="0">
            <a:spAutoFit/>
          </a:bodyPr>
          <a:lstStyle/>
          <a:p>
            <a:r>
              <a:rPr lang="en-US" sz="3600" dirty="0"/>
              <a:t>Agenda</a:t>
            </a:r>
          </a:p>
        </p:txBody>
      </p:sp>
      <p:sp>
        <p:nvSpPr>
          <p:cNvPr id="13" name="Text Placeholder 1">
            <a:extLst>
              <a:ext uri="{FF2B5EF4-FFF2-40B4-BE49-F238E27FC236}">
                <a16:creationId xmlns:a16="http://schemas.microsoft.com/office/drawing/2014/main" id="{403331DD-C368-9348-A0D8-879800B04C3C}"/>
              </a:ext>
            </a:extLst>
          </p:cNvPr>
          <p:cNvSpPr>
            <a:spLocks noGrp="1"/>
          </p:cNvSpPr>
          <p:nvPr>
            <p:ph type="body" sz="quarter" idx="10" hasCustomPrompt="1"/>
          </p:nvPr>
        </p:nvSpPr>
        <p:spPr>
          <a:xfrm>
            <a:off x="945399" y="1850054"/>
            <a:ext cx="7842250" cy="3979863"/>
          </a:xfrm>
          <a:prstGeom prst="rect">
            <a:avLst/>
          </a:prstGeom>
        </p:spPr>
        <p:txBody>
          <a:bodyPr/>
          <a:lstStyle>
            <a:lvl1pPr marL="514350" indent="-514350">
              <a:buClr>
                <a:schemeClr val="accent1"/>
              </a:buClr>
              <a:buFont typeface="+mj-lt"/>
              <a:buAutoNum type="arabicPeriod"/>
              <a:defRPr b="0" i="0">
                <a:latin typeface="Segoe UI Light" panose="020B0502040204020203" pitchFamily="34" charset="0"/>
                <a:cs typeface="Segoe UI Light" panose="020B0502040204020203" pitchFamily="34" charset="0"/>
              </a:defRPr>
            </a:lvl1pPr>
          </a:lstStyle>
          <a:p>
            <a:r>
              <a:rPr lang="en-US" dirty="0"/>
              <a:t>Click to add section title</a:t>
            </a:r>
          </a:p>
        </p:txBody>
      </p:sp>
    </p:spTree>
    <p:extLst>
      <p:ext uri="{BB962C8B-B14F-4D97-AF65-F5344CB8AC3E}">
        <p14:creationId xmlns:p14="http://schemas.microsoft.com/office/powerpoint/2010/main" val="16124086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Divider (Light)">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25821ED4-6168-F245-8EE5-BD88DBAB2D5C}"/>
              </a:ext>
            </a:extLst>
          </p:cNvPr>
          <p:cNvPicPr>
            <a:picLocks/>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91440"/>
          </a:xfrm>
          <a:prstGeom prst="rect">
            <a:avLst/>
          </a:prstGeom>
        </p:spPr>
      </p:pic>
      <p:sp>
        <p:nvSpPr>
          <p:cNvPr id="6" name="Title 1">
            <a:extLst>
              <a:ext uri="{FF2B5EF4-FFF2-40B4-BE49-F238E27FC236}">
                <a16:creationId xmlns:a16="http://schemas.microsoft.com/office/drawing/2014/main" id="{760DE466-ABB3-0941-A48D-1507E487A9FF}"/>
              </a:ext>
            </a:extLst>
          </p:cNvPr>
          <p:cNvSpPr>
            <a:spLocks noGrp="1"/>
          </p:cNvSpPr>
          <p:nvPr>
            <p:ph type="title" hasCustomPrompt="1"/>
          </p:nvPr>
        </p:nvSpPr>
        <p:spPr>
          <a:xfrm>
            <a:off x="1088571" y="2766218"/>
            <a:ext cx="9708400" cy="1325563"/>
          </a:xfrm>
          <a:prstGeom prst="rect">
            <a:avLst/>
          </a:prstGeom>
        </p:spPr>
        <p:txBody>
          <a:bodyPr/>
          <a:lstStyle>
            <a:lvl1pPr>
              <a:defRPr>
                <a:solidFill>
                  <a:schemeClr val="tx1"/>
                </a:solidFill>
              </a:defRPr>
            </a:lvl1pPr>
          </a:lstStyle>
          <a:p>
            <a:r>
              <a:rPr lang="en-US" dirty="0"/>
              <a:t>Click to add section title</a:t>
            </a:r>
          </a:p>
        </p:txBody>
      </p:sp>
      <p:grpSp>
        <p:nvGrpSpPr>
          <p:cNvPr id="7" name="Group 6">
            <a:extLst>
              <a:ext uri="{FF2B5EF4-FFF2-40B4-BE49-F238E27FC236}">
                <a16:creationId xmlns:a16="http://schemas.microsoft.com/office/drawing/2014/main" id="{9CC53AD5-F713-0340-BA11-5B6BF06AAF29}"/>
              </a:ext>
            </a:extLst>
          </p:cNvPr>
          <p:cNvGrpSpPr/>
          <p:nvPr userDrawn="1"/>
        </p:nvGrpSpPr>
        <p:grpSpPr>
          <a:xfrm>
            <a:off x="978316" y="5116749"/>
            <a:ext cx="11213684" cy="1741251"/>
            <a:chOff x="978316" y="3752996"/>
            <a:chExt cx="11213684" cy="1741251"/>
          </a:xfrm>
        </p:grpSpPr>
        <p:pic>
          <p:nvPicPr>
            <p:cNvPr id="8" name="Picture 7">
              <a:extLst>
                <a:ext uri="{FF2B5EF4-FFF2-40B4-BE49-F238E27FC236}">
                  <a16:creationId xmlns:a16="http://schemas.microsoft.com/office/drawing/2014/main" id="{7569F0EB-1087-2F48-BF57-D3243146D60E}"/>
                </a:ext>
              </a:extLst>
            </p:cNvPr>
            <p:cNvPicPr>
              <a:picLocks noChangeAspect="1"/>
            </p:cNvPicPr>
            <p:nvPr userDrawn="1"/>
          </p:nvPicPr>
          <p:blipFill rotWithShape="1">
            <a:blip r:embed="rId3" cstate="screen">
              <a:alphaModFix amt="7000"/>
              <a:extLst>
                <a:ext uri="{BEBA8EAE-BF5A-486C-A8C5-ECC9F3942E4B}">
                  <a14:imgProps xmlns:a14="http://schemas.microsoft.com/office/drawing/2010/main">
                    <a14:imgLayer r:embed="rId4">
                      <a14:imgEffect>
                        <a14:colorTemperature colorTemp="3949"/>
                      </a14:imgEffect>
                    </a14:imgLayer>
                  </a14:imgProps>
                </a:ext>
                <a:ext uri="{28A0092B-C50C-407E-A947-70E740481C1C}">
                  <a14:useLocalDpi xmlns:a14="http://schemas.microsoft.com/office/drawing/2010/main"/>
                </a:ext>
              </a:extLst>
            </a:blip>
            <a:srcRect/>
            <a:stretch/>
          </p:blipFill>
          <p:spPr>
            <a:xfrm>
              <a:off x="978316" y="3752996"/>
              <a:ext cx="11213684" cy="1741251"/>
            </a:xfrm>
            <a:prstGeom prst="rect">
              <a:avLst/>
            </a:prstGeom>
          </p:spPr>
        </p:pic>
        <p:pic>
          <p:nvPicPr>
            <p:cNvPr id="10" name="Picture 9">
              <a:extLst>
                <a:ext uri="{FF2B5EF4-FFF2-40B4-BE49-F238E27FC236}">
                  <a16:creationId xmlns:a16="http://schemas.microsoft.com/office/drawing/2014/main" id="{232384BE-9A20-6D4A-8193-E361D95F3AFF}"/>
                </a:ext>
              </a:extLst>
            </p:cNvPr>
            <p:cNvPicPr>
              <a:picLocks noChangeAspect="1"/>
            </p:cNvPicPr>
            <p:nvPr userDrawn="1"/>
          </p:nvPicPr>
          <p:blipFill rotWithShape="1">
            <a:blip r:embed="rId5" cstate="hqprint">
              <a:alphaModFix amt="12000"/>
              <a:extLst>
                <a:ext uri="{BEBA8EAE-BF5A-486C-A8C5-ECC9F3942E4B}">
                  <a14:imgProps xmlns:a14="http://schemas.microsoft.com/office/drawing/2010/main">
                    <a14:imgLayer r:embed="rId6">
                      <a14:imgEffect>
                        <a14:colorTemperature colorTemp="2958"/>
                      </a14:imgEffect>
                    </a14:imgLayer>
                  </a14:imgProps>
                </a:ext>
                <a:ext uri="{28A0092B-C50C-407E-A947-70E740481C1C}">
                  <a14:useLocalDpi xmlns:a14="http://schemas.microsoft.com/office/drawing/2010/main"/>
                </a:ext>
              </a:extLst>
            </a:blip>
            <a:srcRect/>
            <a:stretch/>
          </p:blipFill>
          <p:spPr>
            <a:xfrm>
              <a:off x="1900027" y="3833220"/>
              <a:ext cx="10291973" cy="1661027"/>
            </a:xfrm>
            <a:prstGeom prst="rect">
              <a:avLst/>
            </a:prstGeom>
          </p:spPr>
        </p:pic>
      </p:grpSp>
    </p:spTree>
    <p:extLst>
      <p:ext uri="{BB962C8B-B14F-4D97-AF65-F5344CB8AC3E}">
        <p14:creationId xmlns:p14="http://schemas.microsoft.com/office/powerpoint/2010/main" val="37876352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Divider (Dark)">
    <p:bg>
      <p:bgPr>
        <a:solidFill>
          <a:schemeClr val="bg2">
            <a:lumMod val="5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E38F01-2129-4049-80EF-2A8737CC968C}"/>
              </a:ext>
            </a:extLst>
          </p:cNvPr>
          <p:cNvSpPr>
            <a:spLocks noGrp="1"/>
          </p:cNvSpPr>
          <p:nvPr>
            <p:ph type="title" hasCustomPrompt="1"/>
          </p:nvPr>
        </p:nvSpPr>
        <p:spPr>
          <a:xfrm>
            <a:off x="1088571" y="2766218"/>
            <a:ext cx="9708400" cy="1325563"/>
          </a:xfrm>
          <a:prstGeom prst="rect">
            <a:avLst/>
          </a:prstGeom>
        </p:spPr>
        <p:txBody>
          <a:bodyPr/>
          <a:lstStyle>
            <a:lvl1pPr>
              <a:defRPr>
                <a:solidFill>
                  <a:schemeClr val="tx1"/>
                </a:solidFill>
              </a:defRPr>
            </a:lvl1pPr>
          </a:lstStyle>
          <a:p>
            <a:r>
              <a:rPr lang="en-US" dirty="0"/>
              <a:t>Click to add section title</a:t>
            </a:r>
          </a:p>
        </p:txBody>
      </p:sp>
      <p:pic>
        <p:nvPicPr>
          <p:cNvPr id="17" name="Picture 16">
            <a:extLst>
              <a:ext uri="{FF2B5EF4-FFF2-40B4-BE49-F238E27FC236}">
                <a16:creationId xmlns:a16="http://schemas.microsoft.com/office/drawing/2014/main" id="{1777201F-F1A2-0142-A763-6A5A4C41E0E7}"/>
              </a:ext>
            </a:extLst>
          </p:cNvPr>
          <p:cNvPicPr>
            <a:picLocks noChangeAspect="1"/>
          </p:cNvPicPr>
          <p:nvPr userDrawn="1"/>
        </p:nvPicPr>
        <p:blipFill rotWithShape="1">
          <a:blip r:embed="rId2" cstate="screen">
            <a:alphaModFix amt="71000"/>
            <a:extLst>
              <a:ext uri="{28A0092B-C50C-407E-A947-70E740481C1C}">
                <a14:useLocalDpi xmlns:a14="http://schemas.microsoft.com/office/drawing/2010/main"/>
              </a:ext>
            </a:extLst>
          </a:blip>
          <a:srcRect/>
          <a:stretch/>
        </p:blipFill>
        <p:spPr>
          <a:xfrm>
            <a:off x="978316" y="5116748"/>
            <a:ext cx="11213684" cy="1741251"/>
          </a:xfrm>
          <a:prstGeom prst="rect">
            <a:avLst/>
          </a:prstGeom>
        </p:spPr>
      </p:pic>
      <p:pic>
        <p:nvPicPr>
          <p:cNvPr id="26" name="Picture 25">
            <a:extLst>
              <a:ext uri="{FF2B5EF4-FFF2-40B4-BE49-F238E27FC236}">
                <a16:creationId xmlns:a16="http://schemas.microsoft.com/office/drawing/2014/main" id="{042F7F6B-88FD-4148-8F50-2B5216CD6DC2}"/>
              </a:ext>
            </a:extLst>
          </p:cNvPr>
          <p:cNvPicPr>
            <a:picLocks noChangeAspect="1"/>
          </p:cNvPicPr>
          <p:nvPr userDrawn="1"/>
        </p:nvPicPr>
        <p:blipFill rotWithShape="1">
          <a:blip r:embed="rId3" cstate="screen">
            <a:alphaModFix amt="52000"/>
            <a:extLst>
              <a:ext uri="{28A0092B-C50C-407E-A947-70E740481C1C}">
                <a14:useLocalDpi xmlns:a14="http://schemas.microsoft.com/office/drawing/2010/main"/>
              </a:ext>
            </a:extLst>
          </a:blip>
          <a:srcRect/>
          <a:stretch/>
        </p:blipFill>
        <p:spPr>
          <a:xfrm>
            <a:off x="1900027" y="5196972"/>
            <a:ext cx="10291973" cy="1661027"/>
          </a:xfrm>
          <a:prstGeom prst="rect">
            <a:avLst/>
          </a:prstGeom>
        </p:spPr>
      </p:pic>
      <p:pic>
        <p:nvPicPr>
          <p:cNvPr id="8" name="Picture 7">
            <a:extLst>
              <a:ext uri="{FF2B5EF4-FFF2-40B4-BE49-F238E27FC236}">
                <a16:creationId xmlns:a16="http://schemas.microsoft.com/office/drawing/2014/main" id="{FEBA5178-A40E-8F4C-A71D-BE534E2BFF72}"/>
              </a:ext>
            </a:extLst>
          </p:cNvPr>
          <p:cNvPicPr>
            <a:picLocks/>
          </p:cNvPicPr>
          <p:nvPr userDrawn="1"/>
        </p:nvPicPr>
        <p:blipFill rotWithShape="1">
          <a:blip r:embed="rId4" cstate="screen">
            <a:extLst>
              <a:ext uri="{28A0092B-C50C-407E-A947-70E740481C1C}">
                <a14:useLocalDpi xmlns:a14="http://schemas.microsoft.com/office/drawing/2010/main"/>
              </a:ext>
            </a:extLst>
          </a:blip>
          <a:srcRect/>
          <a:stretch/>
        </p:blipFill>
        <p:spPr>
          <a:xfrm>
            <a:off x="0" y="0"/>
            <a:ext cx="12192000" cy="91440"/>
          </a:xfrm>
          <a:prstGeom prst="rect">
            <a:avLst/>
          </a:prstGeom>
        </p:spPr>
      </p:pic>
    </p:spTree>
    <p:extLst>
      <p:ext uri="{BB962C8B-B14F-4D97-AF65-F5344CB8AC3E}">
        <p14:creationId xmlns:p14="http://schemas.microsoft.com/office/powerpoint/2010/main" val="3247903362"/>
      </p:ext>
    </p:extLst>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Section divider">
    <p:bg>
      <p:bgPr>
        <a:solidFill>
          <a:schemeClr val="bg2">
            <a:lumMod val="5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E38F01-2129-4049-80EF-2A8737CC968C}"/>
              </a:ext>
            </a:extLst>
          </p:cNvPr>
          <p:cNvSpPr>
            <a:spLocks noGrp="1"/>
          </p:cNvSpPr>
          <p:nvPr>
            <p:ph type="title" hasCustomPrompt="1"/>
          </p:nvPr>
        </p:nvSpPr>
        <p:spPr>
          <a:xfrm>
            <a:off x="1088571" y="2766218"/>
            <a:ext cx="9708400" cy="1325563"/>
          </a:xfrm>
          <a:prstGeom prst="rect">
            <a:avLst/>
          </a:prstGeom>
        </p:spPr>
        <p:txBody>
          <a:bodyPr/>
          <a:lstStyle>
            <a:lvl1pPr>
              <a:defRPr>
                <a:solidFill>
                  <a:schemeClr val="tx1"/>
                </a:solidFill>
              </a:defRPr>
            </a:lvl1pPr>
          </a:lstStyle>
          <a:p>
            <a:r>
              <a:rPr lang="en-US" dirty="0"/>
              <a:t>Click to add section title</a:t>
            </a:r>
          </a:p>
        </p:txBody>
      </p:sp>
      <p:sp>
        <p:nvSpPr>
          <p:cNvPr id="6" name="Slide Number Placeholder 5">
            <a:extLst>
              <a:ext uri="{FF2B5EF4-FFF2-40B4-BE49-F238E27FC236}">
                <a16:creationId xmlns:a16="http://schemas.microsoft.com/office/drawing/2014/main" id="{C071114A-585F-504E-850B-38F3CC41F9C9}"/>
              </a:ext>
            </a:extLst>
          </p:cNvPr>
          <p:cNvSpPr>
            <a:spLocks noGrp="1"/>
          </p:cNvSpPr>
          <p:nvPr>
            <p:ph type="sldNum" sz="quarter" idx="12"/>
          </p:nvPr>
        </p:nvSpPr>
        <p:spPr>
          <a:xfrm>
            <a:off x="9167429" y="6284410"/>
            <a:ext cx="2743200" cy="365125"/>
          </a:xfrm>
          <a:prstGeom prst="rect">
            <a:avLst/>
          </a:prstGeom>
        </p:spPr>
        <p:txBody>
          <a:bodyPr/>
          <a:lstStyle/>
          <a:p>
            <a:fld id="{BF876603-80DA-614C-9BE3-482E678CC695}" type="slidenum">
              <a:rPr lang="en-US" smtClean="0"/>
              <a:t>‹#›</a:t>
            </a:fld>
            <a:endParaRPr lang="en-US"/>
          </a:p>
        </p:txBody>
      </p:sp>
      <p:pic>
        <p:nvPicPr>
          <p:cNvPr id="17" name="Picture 16">
            <a:extLst>
              <a:ext uri="{FF2B5EF4-FFF2-40B4-BE49-F238E27FC236}">
                <a16:creationId xmlns:a16="http://schemas.microsoft.com/office/drawing/2014/main" id="{1777201F-F1A2-0142-A763-6A5A4C41E0E7}"/>
              </a:ext>
            </a:extLst>
          </p:cNvPr>
          <p:cNvPicPr>
            <a:picLocks noChangeAspect="1"/>
          </p:cNvPicPr>
          <p:nvPr userDrawn="1"/>
        </p:nvPicPr>
        <p:blipFill rotWithShape="1">
          <a:blip r:embed="rId2" cstate="screen">
            <a:alphaModFix amt="71000"/>
            <a:extLst>
              <a:ext uri="{28A0092B-C50C-407E-A947-70E740481C1C}">
                <a14:useLocalDpi xmlns:a14="http://schemas.microsoft.com/office/drawing/2010/main"/>
              </a:ext>
            </a:extLst>
          </a:blip>
          <a:srcRect/>
          <a:stretch/>
        </p:blipFill>
        <p:spPr>
          <a:xfrm>
            <a:off x="978316" y="5116748"/>
            <a:ext cx="11213684" cy="1741251"/>
          </a:xfrm>
          <a:prstGeom prst="rect">
            <a:avLst/>
          </a:prstGeom>
        </p:spPr>
      </p:pic>
      <p:pic>
        <p:nvPicPr>
          <p:cNvPr id="26" name="Picture 25">
            <a:extLst>
              <a:ext uri="{FF2B5EF4-FFF2-40B4-BE49-F238E27FC236}">
                <a16:creationId xmlns:a16="http://schemas.microsoft.com/office/drawing/2014/main" id="{042F7F6B-88FD-4148-8F50-2B5216CD6DC2}"/>
              </a:ext>
            </a:extLst>
          </p:cNvPr>
          <p:cNvPicPr>
            <a:picLocks noChangeAspect="1"/>
          </p:cNvPicPr>
          <p:nvPr userDrawn="1"/>
        </p:nvPicPr>
        <p:blipFill rotWithShape="1">
          <a:blip r:embed="rId3" cstate="screen">
            <a:alphaModFix amt="52000"/>
            <a:extLst>
              <a:ext uri="{28A0092B-C50C-407E-A947-70E740481C1C}">
                <a14:useLocalDpi xmlns:a14="http://schemas.microsoft.com/office/drawing/2010/main"/>
              </a:ext>
            </a:extLst>
          </a:blip>
          <a:srcRect/>
          <a:stretch/>
        </p:blipFill>
        <p:spPr>
          <a:xfrm>
            <a:off x="1900027" y="5196972"/>
            <a:ext cx="10291973" cy="1661027"/>
          </a:xfrm>
          <a:prstGeom prst="rect">
            <a:avLst/>
          </a:prstGeom>
        </p:spPr>
      </p:pic>
      <p:pic>
        <p:nvPicPr>
          <p:cNvPr id="8" name="Picture 7">
            <a:extLst>
              <a:ext uri="{FF2B5EF4-FFF2-40B4-BE49-F238E27FC236}">
                <a16:creationId xmlns:a16="http://schemas.microsoft.com/office/drawing/2014/main" id="{FEBA5178-A40E-8F4C-A71D-BE534E2BFF72}"/>
              </a:ext>
            </a:extLst>
          </p:cNvPr>
          <p:cNvPicPr>
            <a:picLocks/>
          </p:cNvPicPr>
          <p:nvPr userDrawn="1"/>
        </p:nvPicPr>
        <p:blipFill rotWithShape="1">
          <a:blip r:embed="rId4" cstate="screen">
            <a:extLst>
              <a:ext uri="{28A0092B-C50C-407E-A947-70E740481C1C}">
                <a14:useLocalDpi xmlns:a14="http://schemas.microsoft.com/office/drawing/2010/main"/>
              </a:ext>
            </a:extLst>
          </a:blip>
          <a:srcRect/>
          <a:stretch/>
        </p:blipFill>
        <p:spPr>
          <a:xfrm>
            <a:off x="0" y="0"/>
            <a:ext cx="12192000" cy="91440"/>
          </a:xfrm>
          <a:prstGeom prst="rect">
            <a:avLst/>
          </a:prstGeom>
        </p:spPr>
      </p:pic>
    </p:spTree>
    <p:extLst>
      <p:ext uri="{BB962C8B-B14F-4D97-AF65-F5344CB8AC3E}">
        <p14:creationId xmlns:p14="http://schemas.microsoft.com/office/powerpoint/2010/main" val="3100504484"/>
      </p:ext>
    </p:extLst>
  </p:cSld>
  <p:clrMapOvr>
    <a:overrideClrMapping bg1="dk1" tx1="lt1" bg2="dk2" tx2="lt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tandard">
    <p:spTree>
      <p:nvGrpSpPr>
        <p:cNvPr id="1" name=""/>
        <p:cNvGrpSpPr/>
        <p:nvPr/>
      </p:nvGrpSpPr>
      <p:grpSpPr>
        <a:xfrm>
          <a:off x="0" y="0"/>
          <a:ext cx="0" cy="0"/>
          <a:chOff x="0" y="0"/>
          <a:chExt cx="0" cy="0"/>
        </a:xfrm>
      </p:grpSpPr>
      <p:sp>
        <p:nvSpPr>
          <p:cNvPr id="8" name="Title Placeholder 1">
            <a:extLst>
              <a:ext uri="{FF2B5EF4-FFF2-40B4-BE49-F238E27FC236}">
                <a16:creationId xmlns:a16="http://schemas.microsoft.com/office/drawing/2014/main" id="{FE7C7441-3BBA-0B45-A0D5-D128F8EFC8AE}"/>
              </a:ext>
            </a:extLst>
          </p:cNvPr>
          <p:cNvSpPr>
            <a:spLocks noGrp="1"/>
          </p:cNvSpPr>
          <p:nvPr>
            <p:ph type="title"/>
          </p:nvPr>
        </p:nvSpPr>
        <p:spPr>
          <a:xfrm>
            <a:off x="389965" y="192492"/>
            <a:ext cx="10515600" cy="997772"/>
          </a:xfrm>
          <a:prstGeom prst="rect">
            <a:avLst/>
          </a:prstGeom>
        </p:spPr>
        <p:txBody>
          <a:bodyPr vert="horz" lIns="91440" tIns="45720" rIns="91440" bIns="45720" rtlCol="0" anchor="ctr">
            <a:normAutofit/>
          </a:bodyPr>
          <a:lstStyle/>
          <a:p>
            <a:r>
              <a:rPr lang="en-US"/>
              <a:t>Click to edit Master title style</a:t>
            </a:r>
            <a:endParaRPr lang="en-US" dirty="0"/>
          </a:p>
        </p:txBody>
      </p:sp>
      <p:pic>
        <p:nvPicPr>
          <p:cNvPr id="12" name="Picture 11">
            <a:extLst>
              <a:ext uri="{FF2B5EF4-FFF2-40B4-BE49-F238E27FC236}">
                <a16:creationId xmlns:a16="http://schemas.microsoft.com/office/drawing/2014/main" id="{25821ED4-6168-F245-8EE5-BD88DBAB2D5C}"/>
              </a:ext>
            </a:extLst>
          </p:cNvPr>
          <p:cNvPicPr>
            <a:picLocks/>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91440"/>
          </a:xfrm>
          <a:prstGeom prst="rect">
            <a:avLst/>
          </a:prstGeom>
        </p:spPr>
      </p:pic>
      <p:sp>
        <p:nvSpPr>
          <p:cNvPr id="13" name="Text Placeholder 2">
            <a:extLst>
              <a:ext uri="{FF2B5EF4-FFF2-40B4-BE49-F238E27FC236}">
                <a16:creationId xmlns:a16="http://schemas.microsoft.com/office/drawing/2014/main" id="{9584EBE1-895F-DA4E-BF19-5D9E7B5B0C2B}"/>
              </a:ext>
            </a:extLst>
          </p:cNvPr>
          <p:cNvSpPr>
            <a:spLocks noGrp="1"/>
          </p:cNvSpPr>
          <p:nvPr>
            <p:ph type="body" sz="quarter" idx="11"/>
          </p:nvPr>
        </p:nvSpPr>
        <p:spPr>
          <a:xfrm>
            <a:off x="389965" y="981075"/>
            <a:ext cx="10515600" cy="389965"/>
          </a:xfrm>
        </p:spPr>
        <p:txBody>
          <a:bodyPr>
            <a:normAutofit/>
          </a:bodyPr>
          <a:lstStyle>
            <a:lvl1pPr marL="0" indent="0">
              <a:buNone/>
              <a:defRPr sz="1800">
                <a:solidFill>
                  <a:schemeClr val="accent1"/>
                </a:solidFill>
              </a:defRPr>
            </a:lvl1pPr>
          </a:lstStyle>
          <a:p>
            <a:pPr lvl="0"/>
            <a:r>
              <a:rPr lang="en-US"/>
              <a:t>Click to edit Master text styles</a:t>
            </a:r>
          </a:p>
        </p:txBody>
      </p:sp>
      <p:sp>
        <p:nvSpPr>
          <p:cNvPr id="9" name="Text Placeholder 2">
            <a:extLst>
              <a:ext uri="{FF2B5EF4-FFF2-40B4-BE49-F238E27FC236}">
                <a16:creationId xmlns:a16="http://schemas.microsoft.com/office/drawing/2014/main" id="{2C2B0062-9A47-C749-B08C-81E075280D00}"/>
              </a:ext>
            </a:extLst>
          </p:cNvPr>
          <p:cNvSpPr>
            <a:spLocks noGrp="1"/>
          </p:cNvSpPr>
          <p:nvPr>
            <p:ph type="body" sz="quarter" idx="10"/>
          </p:nvPr>
        </p:nvSpPr>
        <p:spPr>
          <a:xfrm>
            <a:off x="389965" y="1970194"/>
            <a:ext cx="10515600" cy="3906731"/>
          </a:xfrm>
        </p:spPr>
        <p:txBody>
          <a:bodyPr>
            <a:normAutofit/>
          </a:bodyPr>
          <a:lstStyle>
            <a:lvl1pPr marL="0" indent="0">
              <a:buNone/>
              <a:defRPr sz="2400" b="0" i="0">
                <a:solidFill>
                  <a:schemeClr val="tx2">
                    <a:lumMod val="50000"/>
                  </a:schemeClr>
                </a:solidFill>
                <a:latin typeface="Segoe UI Light" panose="020B0502040204020203" pitchFamily="34" charset="0"/>
                <a:cs typeface="Segoe UI Light" panose="020B0502040204020203" pitchFamily="34" charset="0"/>
              </a:defRPr>
            </a:lvl1pPr>
          </a:lstStyle>
          <a:p>
            <a:pPr lvl="0"/>
            <a:r>
              <a:rPr lang="en-US"/>
              <a:t>Click to edit Master text styles</a:t>
            </a:r>
          </a:p>
        </p:txBody>
      </p:sp>
    </p:spTree>
    <p:extLst>
      <p:ext uri="{BB962C8B-B14F-4D97-AF65-F5344CB8AC3E}">
        <p14:creationId xmlns:p14="http://schemas.microsoft.com/office/powerpoint/2010/main" val="10253267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Standard">
    <p:bg>
      <p:bgPr>
        <a:solidFill>
          <a:schemeClr val="tx2">
            <a:lumMod val="50000"/>
          </a:schemeClr>
        </a:solidFill>
        <a:effectLst/>
      </p:bgPr>
    </p:bg>
    <p:spTree>
      <p:nvGrpSpPr>
        <p:cNvPr id="1" name=""/>
        <p:cNvGrpSpPr/>
        <p:nvPr/>
      </p:nvGrpSpPr>
      <p:grpSpPr>
        <a:xfrm>
          <a:off x="0" y="0"/>
          <a:ext cx="0" cy="0"/>
          <a:chOff x="0" y="0"/>
          <a:chExt cx="0" cy="0"/>
        </a:xfrm>
      </p:grpSpPr>
      <p:sp>
        <p:nvSpPr>
          <p:cNvPr id="8" name="Title Placeholder 1">
            <a:extLst>
              <a:ext uri="{FF2B5EF4-FFF2-40B4-BE49-F238E27FC236}">
                <a16:creationId xmlns:a16="http://schemas.microsoft.com/office/drawing/2014/main" id="{FE7C7441-3BBA-0B45-A0D5-D128F8EFC8AE}"/>
              </a:ext>
            </a:extLst>
          </p:cNvPr>
          <p:cNvSpPr>
            <a:spLocks noGrp="1"/>
          </p:cNvSpPr>
          <p:nvPr>
            <p:ph type="title"/>
          </p:nvPr>
        </p:nvSpPr>
        <p:spPr>
          <a:xfrm>
            <a:off x="389965" y="192492"/>
            <a:ext cx="10515600" cy="997772"/>
          </a:xfrm>
          <a:prstGeom prst="rect">
            <a:avLst/>
          </a:prstGeom>
        </p:spPr>
        <p:txBody>
          <a:bodyPr vert="horz" lIns="91440" tIns="45720" rIns="91440" bIns="45720" rtlCol="0" anchor="ctr">
            <a:normAutofit/>
          </a:bodyPr>
          <a:lstStyle>
            <a:lvl1pPr>
              <a:defRPr>
                <a:solidFill>
                  <a:schemeClr val="bg1"/>
                </a:solidFill>
              </a:defRPr>
            </a:lvl1pPr>
          </a:lstStyle>
          <a:p>
            <a:r>
              <a:rPr lang="en-US"/>
              <a:t>Click to edit Master title style</a:t>
            </a:r>
            <a:endParaRPr lang="en-US" dirty="0"/>
          </a:p>
        </p:txBody>
      </p:sp>
      <p:pic>
        <p:nvPicPr>
          <p:cNvPr id="12" name="Picture 11">
            <a:extLst>
              <a:ext uri="{FF2B5EF4-FFF2-40B4-BE49-F238E27FC236}">
                <a16:creationId xmlns:a16="http://schemas.microsoft.com/office/drawing/2014/main" id="{25821ED4-6168-F245-8EE5-BD88DBAB2D5C}"/>
              </a:ext>
            </a:extLst>
          </p:cNvPr>
          <p:cNvPicPr>
            <a:picLocks/>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91440"/>
          </a:xfrm>
          <a:prstGeom prst="rect">
            <a:avLst/>
          </a:prstGeom>
        </p:spPr>
      </p:pic>
      <p:sp>
        <p:nvSpPr>
          <p:cNvPr id="7" name="Text Placeholder 2">
            <a:extLst>
              <a:ext uri="{FF2B5EF4-FFF2-40B4-BE49-F238E27FC236}">
                <a16:creationId xmlns:a16="http://schemas.microsoft.com/office/drawing/2014/main" id="{F91E6533-E808-CD42-91C4-F03A0A195CBA}"/>
              </a:ext>
            </a:extLst>
          </p:cNvPr>
          <p:cNvSpPr>
            <a:spLocks noGrp="1"/>
          </p:cNvSpPr>
          <p:nvPr>
            <p:ph type="body" sz="quarter" idx="10"/>
          </p:nvPr>
        </p:nvSpPr>
        <p:spPr>
          <a:xfrm>
            <a:off x="389965" y="1970194"/>
            <a:ext cx="10515600" cy="3906731"/>
          </a:xfrm>
        </p:spPr>
        <p:txBody>
          <a:bodyPr>
            <a:normAutofit/>
          </a:bodyPr>
          <a:lstStyle>
            <a:lvl1pPr marL="0" indent="0">
              <a:buNone/>
              <a:defRPr sz="2400" b="0" i="0">
                <a:solidFill>
                  <a:schemeClr val="bg1"/>
                </a:solidFill>
                <a:latin typeface="Segoe UI Light" panose="020B0502040204020203" pitchFamily="34" charset="0"/>
                <a:cs typeface="Segoe UI Light" panose="020B0502040204020203" pitchFamily="34" charset="0"/>
              </a:defRPr>
            </a:lvl1pPr>
          </a:lstStyle>
          <a:p>
            <a:pPr lvl="0"/>
            <a:r>
              <a:rPr lang="en-US"/>
              <a:t>Click to edit Master text styles</a:t>
            </a:r>
          </a:p>
        </p:txBody>
      </p:sp>
      <p:sp>
        <p:nvSpPr>
          <p:cNvPr id="10" name="Text Placeholder 2">
            <a:extLst>
              <a:ext uri="{FF2B5EF4-FFF2-40B4-BE49-F238E27FC236}">
                <a16:creationId xmlns:a16="http://schemas.microsoft.com/office/drawing/2014/main" id="{2E32A94A-030D-A442-BF9C-DD0A6FA40030}"/>
              </a:ext>
            </a:extLst>
          </p:cNvPr>
          <p:cNvSpPr>
            <a:spLocks noGrp="1"/>
          </p:cNvSpPr>
          <p:nvPr>
            <p:ph type="body" sz="quarter" idx="11"/>
          </p:nvPr>
        </p:nvSpPr>
        <p:spPr>
          <a:xfrm>
            <a:off x="389965" y="981075"/>
            <a:ext cx="10515600" cy="389965"/>
          </a:xfrm>
        </p:spPr>
        <p:txBody>
          <a:bodyPr>
            <a:normAutofit/>
          </a:bodyPr>
          <a:lstStyle>
            <a:lvl1pPr marL="0" indent="0">
              <a:buNone/>
              <a:defRPr sz="1800">
                <a:solidFill>
                  <a:schemeClr val="accent1"/>
                </a:solidFill>
              </a:defRPr>
            </a:lvl1pPr>
          </a:lstStyle>
          <a:p>
            <a:pPr lvl="0"/>
            <a:r>
              <a:rPr lang="en-US"/>
              <a:t>Click to edit Master text styles</a:t>
            </a:r>
          </a:p>
        </p:txBody>
      </p:sp>
    </p:spTree>
    <p:extLst>
      <p:ext uri="{BB962C8B-B14F-4D97-AF65-F5344CB8AC3E}">
        <p14:creationId xmlns:p14="http://schemas.microsoft.com/office/powerpoint/2010/main" val="25266689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Title Placeholder 1">
            <a:extLst>
              <a:ext uri="{FF2B5EF4-FFF2-40B4-BE49-F238E27FC236}">
                <a16:creationId xmlns:a16="http://schemas.microsoft.com/office/drawing/2014/main" id="{18D25F9B-B1BC-EE4B-8AC6-545F908836F9}"/>
              </a:ext>
            </a:extLst>
          </p:cNvPr>
          <p:cNvSpPr>
            <a:spLocks noGrp="1"/>
          </p:cNvSpPr>
          <p:nvPr>
            <p:ph type="title"/>
          </p:nvPr>
        </p:nvSpPr>
        <p:spPr>
          <a:xfrm>
            <a:off x="434788"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9" name="Text Placeholder 2">
            <a:extLst>
              <a:ext uri="{FF2B5EF4-FFF2-40B4-BE49-F238E27FC236}">
                <a16:creationId xmlns:a16="http://schemas.microsoft.com/office/drawing/2014/main" id="{97822ECA-7772-3548-A686-67E7E6C574BE}"/>
              </a:ext>
            </a:extLst>
          </p:cNvPr>
          <p:cNvSpPr>
            <a:spLocks noGrp="1"/>
          </p:cNvSpPr>
          <p:nvPr>
            <p:ph type="body" idx="1"/>
          </p:nvPr>
        </p:nvSpPr>
        <p:spPr>
          <a:xfrm>
            <a:off x="434788"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Slide Number Placeholder 3">
            <a:extLst>
              <a:ext uri="{FF2B5EF4-FFF2-40B4-BE49-F238E27FC236}">
                <a16:creationId xmlns:a16="http://schemas.microsoft.com/office/drawing/2014/main" id="{7877327D-B40C-5648-BC5A-D8C8659D8724}"/>
              </a:ext>
            </a:extLst>
          </p:cNvPr>
          <p:cNvSpPr txBox="1">
            <a:spLocks/>
          </p:cNvSpPr>
          <p:nvPr userDrawn="1"/>
        </p:nvSpPr>
        <p:spPr>
          <a:xfrm>
            <a:off x="10359545" y="6408518"/>
            <a:ext cx="1542119" cy="274320"/>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AA0A6D7-38C6-F64D-9677-577A06E202A9}" type="slidenum">
              <a:rPr lang="en-US" b="0" i="0" smtClean="0">
                <a:solidFill>
                  <a:schemeClr val="tx2"/>
                </a:solidFill>
                <a:latin typeface="Segoe UI Light" panose="020B0502040204020203" pitchFamily="34" charset="0"/>
                <a:cs typeface="Segoe UI Light" panose="020B0502040204020203" pitchFamily="34" charset="0"/>
              </a:rPr>
              <a:pPr/>
              <a:t>‹#›</a:t>
            </a:fld>
            <a:endParaRPr lang="en-US" b="0" i="0" dirty="0">
              <a:solidFill>
                <a:schemeClr val="tx2"/>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090576915"/>
      </p:ext>
    </p:extLst>
  </p:cSld>
  <p:clrMap bg1="lt1" tx1="dk1" bg2="lt2" tx2="dk2" accent1="accent1" accent2="accent2" accent3="accent3" accent4="accent4" accent5="accent5" accent6="accent6" hlink="hlink" folHlink="folHlink"/>
  <p:sldLayoutIdLst>
    <p:sldLayoutId id="2147483667" r:id="rId1"/>
    <p:sldLayoutId id="2147483683" r:id="rId2"/>
    <p:sldLayoutId id="2147483673" r:id="rId3"/>
    <p:sldLayoutId id="2147483668" r:id="rId4"/>
    <p:sldLayoutId id="2147483681" r:id="rId5"/>
    <p:sldLayoutId id="2147483663" r:id="rId6"/>
    <p:sldLayoutId id="2147483680" r:id="rId7"/>
    <p:sldLayoutId id="2147483666" r:id="rId8"/>
    <p:sldLayoutId id="2147483678" r:id="rId9"/>
    <p:sldLayoutId id="2147483684" r:id="rId10"/>
    <p:sldLayoutId id="2147483674" r:id="rId11"/>
    <p:sldLayoutId id="2147483679" r:id="rId12"/>
    <p:sldLayoutId id="2147483682" r:id="rId13"/>
    <p:sldLayoutId id="2147483669" r:id="rId14"/>
    <p:sldLayoutId id="2147483671" r:id="rId15"/>
    <p:sldLayoutId id="2147483685" r:id="rId16"/>
    <p:sldLayoutId id="2147483686" r:id="rId17"/>
  </p:sldLayoutIdLst>
  <p:txStyles>
    <p:titleStyle>
      <a:lvl1pPr algn="l" defTabSz="914400" rtl="0" eaLnBrk="1" latinLnBrk="0" hangingPunct="1">
        <a:lnSpc>
          <a:spcPct val="90000"/>
        </a:lnSpc>
        <a:spcBef>
          <a:spcPct val="0"/>
        </a:spcBef>
        <a:buNone/>
        <a:defRPr sz="3600" b="0" i="0" kern="1200">
          <a:solidFill>
            <a:schemeClr val="tx1"/>
          </a:solidFill>
          <a:latin typeface="Segoe UI Light" panose="020B0502040204020203" pitchFamily="34" charset="0"/>
          <a:ea typeface="+mj-ea"/>
          <a:cs typeface="Segoe UI Light"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lumMod val="50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lumMod val="50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lumMod val="50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lumMod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lumMod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8.jpeg"/><Relationship Id="rId3" Type="http://schemas.openxmlformats.org/officeDocument/2006/relationships/hyperlink" Target="https://responsibleml.github.io/" TargetMode="External"/><Relationship Id="rId7" Type="http://schemas.openxmlformats.org/officeDocument/2006/relationships/image" Target="../media/image17.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16.jpeg"/><Relationship Id="rId5" Type="http://schemas.openxmlformats.org/officeDocument/2006/relationships/image" Target="../media/image15.jfif"/><Relationship Id="rId4" Type="http://schemas.openxmlformats.org/officeDocument/2006/relationships/image" Target="../media/image14.jpg"/><Relationship Id="rId9" Type="http://schemas.openxmlformats.org/officeDocument/2006/relationships/image" Target="../media/image19.jpeg"/></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22.tiff"/><Relationship Id="rId5" Type="http://schemas.openxmlformats.org/officeDocument/2006/relationships/image" Target="../media/image21.tiff"/><Relationship Id="rId4" Type="http://schemas.openxmlformats.org/officeDocument/2006/relationships/image" Target="../media/image28.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3" Type="http://schemas.openxmlformats.org/officeDocument/2006/relationships/hyperlink" Target="https://responsibleml.github.io/" TargetMode="External"/><Relationship Id="rId7" Type="http://schemas.openxmlformats.org/officeDocument/2006/relationships/image" Target="../media/image75.png"/><Relationship Id="rId2" Type="http://schemas.openxmlformats.org/officeDocument/2006/relationships/notesSlide" Target="../notesSlides/notesSlide61.xml"/><Relationship Id="rId1" Type="http://schemas.openxmlformats.org/officeDocument/2006/relationships/slideLayout" Target="../slideLayouts/slideLayout3.xml"/><Relationship Id="rId6" Type="http://schemas.openxmlformats.org/officeDocument/2006/relationships/image" Target="../media/image74.png"/><Relationship Id="rId5" Type="http://schemas.openxmlformats.org/officeDocument/2006/relationships/image" Target="../media/image76.png"/><Relationship Id="rId4" Type="http://schemas.openxmlformats.org/officeDocument/2006/relationships/hyperlink" Target="https://www.youtube.com/user/vonaurum7" TargetMode="Externa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29.jp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21.tiff"/><Relationship Id="rId4" Type="http://schemas.openxmlformats.org/officeDocument/2006/relationships/image" Target="../media/image30.jpg"/></Relationships>
</file>

<file path=ppt/slides/_rels/slide13.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21.tiff"/></Relationships>
</file>

<file path=ppt/slides/_rels/slide14.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21.tiff"/><Relationship Id="rId4" Type="http://schemas.openxmlformats.org/officeDocument/2006/relationships/hyperlink" Target="https://www.accessdata.fda.gov/cdrh_docs/pdf7/K072438.pdf"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1.tiff"/><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image" Target="../media/image21.tiff"/><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1.tiff"/><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8" Type="http://schemas.openxmlformats.org/officeDocument/2006/relationships/image" Target="../media/image42.sv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40.png"/><Relationship Id="rId5" Type="http://schemas.openxmlformats.org/officeDocument/2006/relationships/image" Target="../media/image39.jpg"/><Relationship Id="rId4" Type="http://schemas.openxmlformats.org/officeDocument/2006/relationships/image" Target="../media/image38.png"/><Relationship Id="rId9" Type="http://schemas.openxmlformats.org/officeDocument/2006/relationships/image" Target="../media/image22.tiff"/></Relationships>
</file>

<file path=ppt/slides/_rels/slide22.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21.tiff"/><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21.tiff"/><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https://bit.ly/2U3XDCm" TargetMode="External"/><Relationship Id="rId1" Type="http://schemas.openxmlformats.org/officeDocument/2006/relationships/slideLayout" Target="../slideLayouts/slideLayout17.xml"/></Relationships>
</file>

<file path=ppt/slides/_rels/slide3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21.tiff"/><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43.png"/></Relationships>
</file>

<file path=ppt/slides/_rels/slide3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21.tiff"/></Relationships>
</file>

<file path=ppt/slides/_rels/slide33.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21.tiff"/></Relationships>
</file>

<file path=ppt/slides/_rels/slide35.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22.xml"/><Relationship Id="rId1" Type="http://schemas.openxmlformats.org/officeDocument/2006/relationships/slideLayout" Target="../slideLayouts/slideLayout3.xml"/><Relationship Id="rId5" Type="http://schemas.openxmlformats.org/officeDocument/2006/relationships/image" Target="../media/image22.tiff"/><Relationship Id="rId4" Type="http://schemas.openxmlformats.org/officeDocument/2006/relationships/image" Target="../media/image21.tiff"/></Relationships>
</file>

<file path=ppt/slides/_rels/slide37.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46.jp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21.tiff"/></Relationships>
</file>

<file path=ppt/slides/_rels/slide42.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https://bit.ly/2U3XDCm" TargetMode="External"/><Relationship Id="rId1" Type="http://schemas.openxmlformats.org/officeDocument/2006/relationships/slideLayout" Target="../slideLayouts/slideLayout1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image" Target="../media/image49.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image" Target="../media/image21.tiff"/><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image" Target="../media/image51.png"/><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1.tiff"/><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notesSlide" Target="../notesSlides/notesSlide36.xml"/><Relationship Id="rId1" Type="http://schemas.openxmlformats.org/officeDocument/2006/relationships/slideLayout" Target="../slideLayouts/slideLayout10.xml"/></Relationships>
</file>

<file path=ppt/slides/_rels/slide63.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notesSlide" Target="../notesSlides/notesSlide37.xml"/><Relationship Id="rId1" Type="http://schemas.openxmlformats.org/officeDocument/2006/relationships/slideLayout" Target="../slideLayouts/slideLayout17.xml"/><Relationship Id="rId5" Type="http://schemas.microsoft.com/office/2007/relationships/hdphoto" Target="../media/hdphoto6.wdp"/><Relationship Id="rId4" Type="http://schemas.openxmlformats.org/officeDocument/2006/relationships/image" Target="../media/image53.png"/></Relationships>
</file>

<file path=ppt/slides/_rels/slide64.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38.xml"/><Relationship Id="rId1" Type="http://schemas.openxmlformats.org/officeDocument/2006/relationships/slideLayout" Target="../slideLayouts/slideLayout17.xml"/></Relationships>
</file>

<file path=ppt/slides/_rels/slide65.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39.xml"/><Relationship Id="rId1" Type="http://schemas.openxmlformats.org/officeDocument/2006/relationships/slideLayout" Target="../slideLayouts/slideLayout17.xml"/><Relationship Id="rId4" Type="http://schemas.openxmlformats.org/officeDocument/2006/relationships/image" Target="../media/image22.tiff"/></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21.tiff"/></Relationships>
</file>

<file path=ppt/slides/_rels/slide70.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notesSlide" Target="../notesSlides/notesSlide42.xml"/><Relationship Id="rId1" Type="http://schemas.openxmlformats.org/officeDocument/2006/relationships/slideLayout" Target="../slideLayouts/slideLayout17.xml"/></Relationships>
</file>

<file path=ppt/slides/_rels/slide71.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notesSlide" Target="../notesSlides/notesSlide43.xml"/><Relationship Id="rId1" Type="http://schemas.openxmlformats.org/officeDocument/2006/relationships/slideLayout" Target="../slideLayouts/slideLayout1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notesSlide" Target="../notesSlides/notesSlide44.xml"/><Relationship Id="rId1" Type="http://schemas.openxmlformats.org/officeDocument/2006/relationships/slideLayout" Target="../slideLayouts/slideLayout17.xml"/><Relationship Id="rId4" Type="http://schemas.openxmlformats.org/officeDocument/2006/relationships/image" Target="../media/image59.png"/></Relationships>
</file>

<file path=ppt/slides/_rels/slide7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5.xml"/><Relationship Id="rId1" Type="http://schemas.openxmlformats.org/officeDocument/2006/relationships/slideLayout" Target="../slideLayouts/slideLayout17.xml"/><Relationship Id="rId4" Type="http://schemas.openxmlformats.org/officeDocument/2006/relationships/image" Target="../media/image21.tiff"/></Relationships>
</file>

<file path=ppt/slides/_rels/slide7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6.xml"/><Relationship Id="rId1" Type="http://schemas.openxmlformats.org/officeDocument/2006/relationships/slideLayout" Target="../slideLayouts/slideLayout17.xml"/><Relationship Id="rId4" Type="http://schemas.openxmlformats.org/officeDocument/2006/relationships/image" Target="../media/image21.tiff"/></Relationships>
</file>

<file path=ppt/slides/_rels/slide76.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notesSlide" Target="../notesSlides/notesSlide47.xml"/><Relationship Id="rId1" Type="http://schemas.openxmlformats.org/officeDocument/2006/relationships/slideLayout" Target="../slideLayouts/slideLayout17.xml"/><Relationship Id="rId4" Type="http://schemas.openxmlformats.org/officeDocument/2006/relationships/image" Target="../media/image62.jpeg"/></Relationships>
</file>

<file path=ppt/slides/_rels/slide7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22.tiff"/><Relationship Id="rId1" Type="http://schemas.openxmlformats.org/officeDocument/2006/relationships/slideLayout" Target="../slideLayouts/slideLayout17.xml"/></Relationships>
</file>

<file path=ppt/slides/_rels/slide78.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notesSlide" Target="../notesSlides/notesSlide48.xml"/><Relationship Id="rId1" Type="http://schemas.openxmlformats.org/officeDocument/2006/relationships/slideLayout" Target="../slideLayouts/slideLayout17.xml"/><Relationship Id="rId4" Type="http://schemas.openxmlformats.org/officeDocument/2006/relationships/image" Target="../media/image64.jpg"/></Relationships>
</file>

<file path=ppt/slides/_rels/slide7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9.xml"/><Relationship Id="rId1" Type="http://schemas.openxmlformats.org/officeDocument/2006/relationships/slideLayout" Target="../slideLayouts/slideLayout17.xml"/><Relationship Id="rId4" Type="http://schemas.openxmlformats.org/officeDocument/2006/relationships/image" Target="../media/image21.tiff"/></Relationships>
</file>

<file path=ppt/slides/_rels/slide8.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1.tiff"/><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80.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notesSlide" Target="../notesSlides/notesSlide50.xml"/><Relationship Id="rId1" Type="http://schemas.openxmlformats.org/officeDocument/2006/relationships/slideLayout" Target="../slideLayouts/slideLayout17.xml"/></Relationships>
</file>

<file path=ppt/slides/_rels/slide81.xml.rels><?xml version="1.0" encoding="UTF-8" standalone="yes"?>
<Relationships xmlns="http://schemas.openxmlformats.org/package/2006/relationships"><Relationship Id="rId3" Type="http://schemas.openxmlformats.org/officeDocument/2006/relationships/image" Target="../media/image66.bin"/><Relationship Id="rId2" Type="http://schemas.openxmlformats.org/officeDocument/2006/relationships/notesSlide" Target="../notesSlides/notesSlide51.xml"/><Relationship Id="rId1" Type="http://schemas.openxmlformats.org/officeDocument/2006/relationships/slideLayout" Target="../slideLayouts/slideLayout3.xml"/><Relationship Id="rId6" Type="http://schemas.openxmlformats.org/officeDocument/2006/relationships/image" Target="../media/image21.tiff"/><Relationship Id="rId5" Type="http://schemas.openxmlformats.org/officeDocument/2006/relationships/image" Target="../media/image68.png"/><Relationship Id="rId4" Type="http://schemas.openxmlformats.org/officeDocument/2006/relationships/image" Target="../media/image67.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83.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notesSlide" Target="../notesSlides/notesSlide52.xml"/><Relationship Id="rId1" Type="http://schemas.openxmlformats.org/officeDocument/2006/relationships/slideLayout" Target="../slideLayouts/slideLayout17.xml"/></Relationships>
</file>

<file path=ppt/slides/_rels/slide84.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notesSlide" Target="../notesSlides/notesSlide53.xml"/><Relationship Id="rId1" Type="http://schemas.openxmlformats.org/officeDocument/2006/relationships/slideLayout" Target="../slideLayouts/slideLayout17.xml"/></Relationships>
</file>

<file path=ppt/slides/_rels/slide85.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notesSlide" Target="../notesSlides/notesSlide54.xml"/><Relationship Id="rId1" Type="http://schemas.openxmlformats.org/officeDocument/2006/relationships/slideLayout" Target="../slideLayouts/slideLayout17.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59.xml"/><Relationship Id="rId1" Type="http://schemas.openxmlformats.org/officeDocument/2006/relationships/slideLayout" Target="../slideLayouts/slideLayout3.xml"/><Relationship Id="rId4" Type="http://schemas.openxmlformats.org/officeDocument/2006/relationships/image" Target="../media/image71.png"/></Relationships>
</file>

<file path=ppt/slides/_rels/slide91.xml.rels><?xml version="1.0" encoding="UTF-8" standalone="yes"?>
<Relationships xmlns="http://schemas.openxmlformats.org/package/2006/relationships"><Relationship Id="rId3" Type="http://schemas.openxmlformats.org/officeDocument/2006/relationships/image" Target="../media/image72.jpg"/><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https://bit.ly/2U3XDCm" TargetMode="External"/><Relationship Id="rId1" Type="http://schemas.openxmlformats.org/officeDocument/2006/relationships/slideLayout" Target="../slideLayouts/slideLayout1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4.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5.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97.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16.xml"/></Relationships>
</file>

<file path=ppt/slides/_rels/slide98.xml.rels><?xml version="1.0" encoding="UTF-8" standalone="yes"?>
<Relationships xmlns="http://schemas.openxmlformats.org/package/2006/relationships"><Relationship Id="rId8" Type="http://schemas.openxmlformats.org/officeDocument/2006/relationships/hyperlink" Target="mailto:maahmad@uw.edu" TargetMode="External"/><Relationship Id="rId3" Type="http://schemas.openxmlformats.org/officeDocument/2006/relationships/hyperlink" Target="https://bit.ly/2U3XDCm" TargetMode="External"/><Relationship Id="rId7" Type="http://schemas.openxmlformats.org/officeDocument/2006/relationships/hyperlink" Target="https://responsibleml.github.io/" TargetMode="External"/><Relationship Id="rId2" Type="http://schemas.openxmlformats.org/officeDocument/2006/relationships/image" Target="../media/image73.png"/><Relationship Id="rId1" Type="http://schemas.openxmlformats.org/officeDocument/2006/relationships/slideLayout" Target="../slideLayouts/slideLayout16.xml"/><Relationship Id="rId6" Type="http://schemas.openxmlformats.org/officeDocument/2006/relationships/hyperlink" Target="https://www.youtube.com/user/vonaurum7" TargetMode="External"/><Relationship Id="rId5" Type="http://schemas.openxmlformats.org/officeDocument/2006/relationships/image" Target="../media/image75.png"/><Relationship Id="rId4" Type="http://schemas.openxmlformats.org/officeDocument/2006/relationships/image" Target="../media/image74.png"/></Relationships>
</file>

<file path=ppt/slides/_rels/slide9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https://bit.ly/2U3XDCm" TargetMode="External"/><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C61F33B-5114-4EA0-8D35-82C7AE7F9EE7}"/>
              </a:ext>
            </a:extLst>
          </p:cNvPr>
          <p:cNvSpPr>
            <a:spLocks noGrp="1"/>
          </p:cNvSpPr>
          <p:nvPr>
            <p:ph type="ctrTitle"/>
          </p:nvPr>
        </p:nvSpPr>
        <p:spPr>
          <a:xfrm>
            <a:off x="625036" y="292950"/>
            <a:ext cx="10647335" cy="1279962"/>
          </a:xfrm>
        </p:spPr>
        <p:txBody>
          <a:bodyPr>
            <a:normAutofit/>
          </a:bodyPr>
          <a:lstStyle/>
          <a:p>
            <a:pPr algn="ctr"/>
            <a:r>
              <a:rPr lang="en-US" sz="3600" i="0" dirty="0">
                <a:solidFill>
                  <a:schemeClr val="bg1">
                    <a:lumMod val="50000"/>
                  </a:schemeClr>
                </a:solidFill>
                <a:effectLst/>
                <a:latin typeface="+mn-lt"/>
              </a:rPr>
              <a:t>Software as a Medical Device:</a:t>
            </a:r>
            <a:br>
              <a:rPr lang="en-US" sz="3600" dirty="0">
                <a:latin typeface="+mn-lt"/>
              </a:rPr>
            </a:br>
            <a:r>
              <a:rPr lang="en-US" sz="3600" i="0" dirty="0">
                <a:solidFill>
                  <a:srgbClr val="222222"/>
                </a:solidFill>
                <a:effectLst/>
                <a:latin typeface="+mn-lt"/>
              </a:rPr>
              <a:t>Regulating AI in Healthcare via Responsible AI</a:t>
            </a:r>
            <a:endParaRPr lang="en-US" sz="3600" dirty="0">
              <a:latin typeface="+mn-lt"/>
            </a:endParaRPr>
          </a:p>
        </p:txBody>
      </p:sp>
      <p:sp>
        <p:nvSpPr>
          <p:cNvPr id="5" name="Subtitle 4">
            <a:extLst>
              <a:ext uri="{FF2B5EF4-FFF2-40B4-BE49-F238E27FC236}">
                <a16:creationId xmlns:a16="http://schemas.microsoft.com/office/drawing/2014/main" id="{76294A01-E349-4787-AF92-91D46C3AF88D}"/>
              </a:ext>
            </a:extLst>
          </p:cNvPr>
          <p:cNvSpPr>
            <a:spLocks noGrp="1"/>
          </p:cNvSpPr>
          <p:nvPr>
            <p:ph type="subTitle" idx="1"/>
          </p:nvPr>
        </p:nvSpPr>
        <p:spPr>
          <a:xfrm>
            <a:off x="896112" y="5788659"/>
            <a:ext cx="6167719" cy="646330"/>
          </a:xfrm>
        </p:spPr>
        <p:txBody>
          <a:bodyPr>
            <a:noAutofit/>
          </a:bodyPr>
          <a:lstStyle/>
          <a:p>
            <a:r>
              <a:rPr lang="en-US" sz="1600" dirty="0">
                <a:solidFill>
                  <a:schemeClr val="bg1"/>
                </a:solidFill>
                <a:hlinkClick r:id="rId3">
                  <a:extLst>
                    <a:ext uri="{A12FA001-AC4F-418D-AE19-62706E023703}">
                      <ahyp:hlinkClr xmlns:ahyp="http://schemas.microsoft.com/office/drawing/2018/hyperlinkcolor" val="tx"/>
                    </a:ext>
                  </a:extLst>
                </a:hlinkClick>
              </a:rPr>
              <a:t>https://responsibleml.github.io/</a:t>
            </a:r>
            <a:endParaRPr lang="en-US" sz="1600" dirty="0">
              <a:solidFill>
                <a:schemeClr val="bg1"/>
              </a:solidFill>
            </a:endParaRPr>
          </a:p>
          <a:p>
            <a:r>
              <a:rPr lang="en-US" sz="1400" dirty="0">
                <a:solidFill>
                  <a:schemeClr val="bg1"/>
                </a:solidFill>
              </a:rPr>
              <a:t>August 14, 2021</a:t>
            </a:r>
          </a:p>
        </p:txBody>
      </p:sp>
      <p:pic>
        <p:nvPicPr>
          <p:cNvPr id="3" name="Picture 2" descr="A picture containing text, clipart&#10;&#10;Description automatically generated">
            <a:extLst>
              <a:ext uri="{FF2B5EF4-FFF2-40B4-BE49-F238E27FC236}">
                <a16:creationId xmlns:a16="http://schemas.microsoft.com/office/drawing/2014/main" id="{41EC09DB-9CBF-41BE-90AE-FA7E1DE01A9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15423" y="5505410"/>
            <a:ext cx="2776577" cy="1352590"/>
          </a:xfrm>
          <a:prstGeom prst="rect">
            <a:avLst/>
          </a:prstGeom>
        </p:spPr>
      </p:pic>
      <p:sp>
        <p:nvSpPr>
          <p:cNvPr id="8" name="TextBox 7">
            <a:extLst>
              <a:ext uri="{FF2B5EF4-FFF2-40B4-BE49-F238E27FC236}">
                <a16:creationId xmlns:a16="http://schemas.microsoft.com/office/drawing/2014/main" id="{6684FB83-D8FD-4B1C-996C-66EC4535EFFC}"/>
              </a:ext>
            </a:extLst>
          </p:cNvPr>
          <p:cNvSpPr txBox="1"/>
          <p:nvPr/>
        </p:nvSpPr>
        <p:spPr>
          <a:xfrm>
            <a:off x="625036" y="3918736"/>
            <a:ext cx="10941927" cy="1477328"/>
          </a:xfrm>
          <a:prstGeom prst="rect">
            <a:avLst/>
          </a:prstGeom>
          <a:noFill/>
        </p:spPr>
        <p:txBody>
          <a:bodyPr wrap="square" rtlCol="0">
            <a:spAutoFit/>
          </a:bodyPr>
          <a:lstStyle/>
          <a:p>
            <a:pPr algn="l"/>
            <a:endParaRPr lang="en-US" sz="1800" dirty="0">
              <a:solidFill>
                <a:schemeClr val="tx2"/>
              </a:solidFill>
              <a:latin typeface="+mj-lt"/>
            </a:endParaRPr>
          </a:p>
          <a:p>
            <a:pPr algn="l"/>
            <a:r>
              <a:rPr lang="en-US" sz="1800" dirty="0">
                <a:solidFill>
                  <a:schemeClr val="tx2"/>
                </a:solidFill>
                <a:latin typeface="+mj-lt"/>
              </a:rPr>
              <a:t>1. KenSci Inc.</a:t>
            </a:r>
            <a:br>
              <a:rPr lang="en-US" sz="1800" dirty="0">
                <a:solidFill>
                  <a:schemeClr val="tx2"/>
                </a:solidFill>
                <a:latin typeface="+mj-lt"/>
              </a:rPr>
            </a:br>
            <a:r>
              <a:rPr lang="en-US" sz="1800" dirty="0">
                <a:solidFill>
                  <a:schemeClr val="tx2"/>
                </a:solidFill>
                <a:latin typeface="+mj-lt"/>
              </a:rPr>
              <a:t>2. Department of Computer Science, University of Washington Bothell</a:t>
            </a:r>
            <a:br>
              <a:rPr lang="en-US" sz="1800" dirty="0">
                <a:solidFill>
                  <a:schemeClr val="tx2"/>
                </a:solidFill>
                <a:latin typeface="+mj-lt"/>
              </a:rPr>
            </a:br>
            <a:r>
              <a:rPr lang="en-US" sz="1800" dirty="0">
                <a:solidFill>
                  <a:schemeClr val="tx2"/>
                </a:solidFill>
                <a:latin typeface="+mj-lt"/>
              </a:rPr>
              <a:t>3. Department of Computer Science and Systems, University of Washington Tacoma</a:t>
            </a:r>
            <a:br>
              <a:rPr lang="en-US" sz="1800" dirty="0">
                <a:solidFill>
                  <a:schemeClr val="tx2"/>
                </a:solidFill>
                <a:latin typeface="+mj-lt"/>
              </a:rPr>
            </a:br>
            <a:endParaRPr lang="en-US" sz="1800" dirty="0">
              <a:solidFill>
                <a:schemeClr val="tx2"/>
              </a:solidFill>
              <a:latin typeface="+mj-lt"/>
            </a:endParaRPr>
          </a:p>
        </p:txBody>
      </p:sp>
      <p:grpSp>
        <p:nvGrpSpPr>
          <p:cNvPr id="19" name="Group 18">
            <a:extLst>
              <a:ext uri="{FF2B5EF4-FFF2-40B4-BE49-F238E27FC236}">
                <a16:creationId xmlns:a16="http://schemas.microsoft.com/office/drawing/2014/main" id="{9BFBE189-0159-4921-8421-3BB37C4A91C1}"/>
              </a:ext>
            </a:extLst>
          </p:cNvPr>
          <p:cNvGrpSpPr/>
          <p:nvPr/>
        </p:nvGrpSpPr>
        <p:grpSpPr>
          <a:xfrm>
            <a:off x="366899" y="2053936"/>
            <a:ext cx="11458199" cy="1770655"/>
            <a:chOff x="333082" y="2471671"/>
            <a:chExt cx="11458199" cy="1770655"/>
          </a:xfrm>
        </p:grpSpPr>
        <p:pic>
          <p:nvPicPr>
            <p:cNvPr id="7" name="Picture 6" descr="A person smiling for the camera&#10;&#10;Description automatically generated with low confidence">
              <a:extLst>
                <a:ext uri="{FF2B5EF4-FFF2-40B4-BE49-F238E27FC236}">
                  <a16:creationId xmlns:a16="http://schemas.microsoft.com/office/drawing/2014/main" id="{A821D208-03A4-4C0C-86D5-C6F8D180E49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86316" y="2471671"/>
              <a:ext cx="1344168" cy="1344168"/>
            </a:xfrm>
            <a:prstGeom prst="rect">
              <a:avLst/>
            </a:prstGeom>
          </p:spPr>
        </p:pic>
        <p:pic>
          <p:nvPicPr>
            <p:cNvPr id="9" name="Picture 8" descr="A person wearing a suit and tie&#10;&#10;Description automatically generated">
              <a:extLst>
                <a:ext uri="{FF2B5EF4-FFF2-40B4-BE49-F238E27FC236}">
                  <a16:creationId xmlns:a16="http://schemas.microsoft.com/office/drawing/2014/main" id="{78069CC6-3261-4390-83B2-169B83E42A3A}"/>
                </a:ext>
              </a:extLst>
            </p:cNvPr>
            <p:cNvPicPr>
              <a:picLocks noChangeAspect="1"/>
            </p:cNvPicPr>
            <p:nvPr/>
          </p:nvPicPr>
          <p:blipFill rotWithShape="1">
            <a:blip r:embed="rId6"/>
            <a:srcRect l="22100"/>
            <a:stretch/>
          </p:blipFill>
          <p:spPr>
            <a:xfrm>
              <a:off x="10290059" y="2518712"/>
              <a:ext cx="1204517" cy="1346740"/>
            </a:xfrm>
            <a:prstGeom prst="rect">
              <a:avLst/>
            </a:prstGeom>
          </p:spPr>
        </p:pic>
        <p:pic>
          <p:nvPicPr>
            <p:cNvPr id="10" name="Picture 9" descr="A person wearing glasses and looking at the camera&#10;&#10;Description automatically generated">
              <a:extLst>
                <a:ext uri="{FF2B5EF4-FFF2-40B4-BE49-F238E27FC236}">
                  <a16:creationId xmlns:a16="http://schemas.microsoft.com/office/drawing/2014/main" id="{51E5352F-88B9-4AB2-88AF-8C825F210CD5}"/>
                </a:ext>
              </a:extLst>
            </p:cNvPr>
            <p:cNvPicPr>
              <a:picLocks noChangeAspect="1"/>
            </p:cNvPicPr>
            <p:nvPr/>
          </p:nvPicPr>
          <p:blipFill>
            <a:blip r:embed="rId7"/>
            <a:stretch>
              <a:fillRect/>
            </a:stretch>
          </p:blipFill>
          <p:spPr>
            <a:xfrm>
              <a:off x="742517" y="2471671"/>
              <a:ext cx="1271029" cy="1346740"/>
            </a:xfrm>
            <a:prstGeom prst="rect">
              <a:avLst/>
            </a:prstGeom>
          </p:spPr>
        </p:pic>
        <p:pic>
          <p:nvPicPr>
            <p:cNvPr id="12" name="Picture 11" descr="A person looking at the camera&#10;&#10;Description automatically generated">
              <a:extLst>
                <a:ext uri="{FF2B5EF4-FFF2-40B4-BE49-F238E27FC236}">
                  <a16:creationId xmlns:a16="http://schemas.microsoft.com/office/drawing/2014/main" id="{D2FBD032-F859-4F7F-AADC-094E8EBD6C95}"/>
                </a:ext>
              </a:extLst>
            </p:cNvPr>
            <p:cNvPicPr>
              <a:picLocks noChangeAspect="1"/>
            </p:cNvPicPr>
            <p:nvPr/>
          </p:nvPicPr>
          <p:blipFill>
            <a:blip r:embed="rId8"/>
            <a:stretch>
              <a:fillRect/>
            </a:stretch>
          </p:blipFill>
          <p:spPr>
            <a:xfrm>
              <a:off x="8105616" y="2512481"/>
              <a:ext cx="1009708" cy="1346740"/>
            </a:xfrm>
            <a:prstGeom prst="rect">
              <a:avLst/>
            </a:prstGeom>
          </p:spPr>
        </p:pic>
        <p:pic>
          <p:nvPicPr>
            <p:cNvPr id="13" name="Picture 12" descr="A person sitting on a rock&#10;&#10;Description automatically generated">
              <a:extLst>
                <a:ext uri="{FF2B5EF4-FFF2-40B4-BE49-F238E27FC236}">
                  <a16:creationId xmlns:a16="http://schemas.microsoft.com/office/drawing/2014/main" id="{CEA0567F-51FA-4FF7-BE9B-19A7EA8CD030}"/>
                </a:ext>
              </a:extLst>
            </p:cNvPr>
            <p:cNvPicPr>
              <a:picLocks noChangeAspect="1"/>
            </p:cNvPicPr>
            <p:nvPr/>
          </p:nvPicPr>
          <p:blipFill>
            <a:blip r:embed="rId9"/>
            <a:stretch>
              <a:fillRect/>
            </a:stretch>
          </p:blipFill>
          <p:spPr>
            <a:xfrm>
              <a:off x="5706886" y="2496619"/>
              <a:ext cx="1346740" cy="1362602"/>
            </a:xfrm>
            <a:prstGeom prst="rect">
              <a:avLst/>
            </a:prstGeom>
          </p:spPr>
        </p:pic>
        <p:sp>
          <p:nvSpPr>
            <p:cNvPr id="14" name="TextBox 13">
              <a:extLst>
                <a:ext uri="{FF2B5EF4-FFF2-40B4-BE49-F238E27FC236}">
                  <a16:creationId xmlns:a16="http://schemas.microsoft.com/office/drawing/2014/main" id="{6F9F0C64-63FA-4B5D-996B-33E030669E10}"/>
                </a:ext>
              </a:extLst>
            </p:cNvPr>
            <p:cNvSpPr txBox="1"/>
            <p:nvPr/>
          </p:nvSpPr>
          <p:spPr>
            <a:xfrm>
              <a:off x="10208288" y="3916381"/>
              <a:ext cx="1582993" cy="307777"/>
            </a:xfrm>
            <a:prstGeom prst="rect">
              <a:avLst/>
            </a:prstGeom>
            <a:noFill/>
          </p:spPr>
          <p:txBody>
            <a:bodyPr wrap="square">
              <a:spAutoFit/>
            </a:bodyPr>
            <a:lstStyle/>
            <a:p>
              <a:pPr algn="l"/>
              <a:r>
                <a:rPr lang="en-US" sz="1400" dirty="0">
                  <a:solidFill>
                    <a:schemeClr val="tx2"/>
                  </a:solidFill>
                  <a:latin typeface="+mj-lt"/>
                </a:rPr>
                <a:t>Ankur Teredesai</a:t>
              </a:r>
              <a:r>
                <a:rPr lang="en-US" sz="1400" baseline="30000" dirty="0">
                  <a:solidFill>
                    <a:schemeClr val="tx2"/>
                  </a:solidFill>
                  <a:latin typeface="+mj-lt"/>
                </a:rPr>
                <a:t> 3</a:t>
              </a:r>
            </a:p>
          </p:txBody>
        </p:sp>
        <p:sp>
          <p:nvSpPr>
            <p:cNvPr id="15" name="TextBox 14">
              <a:extLst>
                <a:ext uri="{FF2B5EF4-FFF2-40B4-BE49-F238E27FC236}">
                  <a16:creationId xmlns:a16="http://schemas.microsoft.com/office/drawing/2014/main" id="{C6394827-58E1-4DA8-BF92-1E5B237277F3}"/>
                </a:ext>
              </a:extLst>
            </p:cNvPr>
            <p:cNvSpPr txBox="1"/>
            <p:nvPr/>
          </p:nvSpPr>
          <p:spPr>
            <a:xfrm>
              <a:off x="333082" y="3916382"/>
              <a:ext cx="3333136" cy="307777"/>
            </a:xfrm>
            <a:prstGeom prst="rect">
              <a:avLst/>
            </a:prstGeom>
            <a:noFill/>
          </p:spPr>
          <p:txBody>
            <a:bodyPr wrap="square">
              <a:spAutoFit/>
            </a:bodyPr>
            <a:lstStyle/>
            <a:p>
              <a:r>
                <a:rPr lang="en-US" sz="1400" dirty="0">
                  <a:solidFill>
                    <a:schemeClr val="tx2"/>
                  </a:solidFill>
                  <a:latin typeface="+mj-lt"/>
                </a:rPr>
                <a:t>Muhammad Aurangzeb Ahmad </a:t>
              </a:r>
              <a:r>
                <a:rPr lang="en-US" sz="1400" baseline="30000" dirty="0">
                  <a:solidFill>
                    <a:schemeClr val="tx2"/>
                  </a:solidFill>
                  <a:latin typeface="+mj-lt"/>
                </a:rPr>
                <a:t>1,2 </a:t>
              </a:r>
              <a:endParaRPr lang="en-US" sz="1400" dirty="0"/>
            </a:p>
          </p:txBody>
        </p:sp>
        <p:sp>
          <p:nvSpPr>
            <p:cNvPr id="16" name="TextBox 15">
              <a:extLst>
                <a:ext uri="{FF2B5EF4-FFF2-40B4-BE49-F238E27FC236}">
                  <a16:creationId xmlns:a16="http://schemas.microsoft.com/office/drawing/2014/main" id="{B3808393-CB8A-406E-8925-B8293AEB39B3}"/>
                </a:ext>
              </a:extLst>
            </p:cNvPr>
            <p:cNvSpPr txBox="1"/>
            <p:nvPr/>
          </p:nvSpPr>
          <p:spPr>
            <a:xfrm>
              <a:off x="5748171" y="3934549"/>
              <a:ext cx="1346740" cy="307777"/>
            </a:xfrm>
            <a:prstGeom prst="rect">
              <a:avLst/>
            </a:prstGeom>
            <a:noFill/>
          </p:spPr>
          <p:txBody>
            <a:bodyPr wrap="square">
              <a:spAutoFit/>
            </a:bodyPr>
            <a:lstStyle/>
            <a:p>
              <a:r>
                <a:rPr lang="en-US" sz="1400" dirty="0">
                  <a:solidFill>
                    <a:schemeClr val="tx2"/>
                  </a:solidFill>
                  <a:latin typeface="+mj-lt"/>
                </a:rPr>
                <a:t>Christine Allen </a:t>
              </a:r>
              <a:r>
                <a:rPr lang="en-US" sz="1400" baseline="30000" dirty="0">
                  <a:solidFill>
                    <a:schemeClr val="tx2"/>
                  </a:solidFill>
                </a:rPr>
                <a:t>1</a:t>
              </a:r>
              <a:endParaRPr lang="en-US" sz="1400" dirty="0"/>
            </a:p>
          </p:txBody>
        </p:sp>
        <p:sp>
          <p:nvSpPr>
            <p:cNvPr id="17" name="TextBox 16">
              <a:extLst>
                <a:ext uri="{FF2B5EF4-FFF2-40B4-BE49-F238E27FC236}">
                  <a16:creationId xmlns:a16="http://schemas.microsoft.com/office/drawing/2014/main" id="{07A56FA6-AF9F-4856-B902-0F3670F40B64}"/>
                </a:ext>
              </a:extLst>
            </p:cNvPr>
            <p:cNvSpPr txBox="1"/>
            <p:nvPr/>
          </p:nvSpPr>
          <p:spPr>
            <a:xfrm>
              <a:off x="3199294" y="3894763"/>
              <a:ext cx="1507900" cy="307777"/>
            </a:xfrm>
            <a:prstGeom prst="rect">
              <a:avLst/>
            </a:prstGeom>
            <a:noFill/>
          </p:spPr>
          <p:txBody>
            <a:bodyPr wrap="square">
              <a:spAutoFit/>
            </a:bodyPr>
            <a:lstStyle/>
            <a:p>
              <a:r>
                <a:rPr lang="en-US" sz="1400" dirty="0">
                  <a:solidFill>
                    <a:schemeClr val="tx2"/>
                  </a:solidFill>
                  <a:latin typeface="+mj-lt"/>
                </a:rPr>
                <a:t>Steve Overman</a:t>
              </a:r>
              <a:r>
                <a:rPr lang="en-US" sz="1400" baseline="30000" dirty="0">
                  <a:solidFill>
                    <a:schemeClr val="tx2"/>
                  </a:solidFill>
                  <a:latin typeface="+mj-lt"/>
                </a:rPr>
                <a:t>1</a:t>
              </a:r>
              <a:endParaRPr lang="en-US" sz="1400" dirty="0"/>
            </a:p>
          </p:txBody>
        </p:sp>
        <p:sp>
          <p:nvSpPr>
            <p:cNvPr id="18" name="TextBox 17">
              <a:extLst>
                <a:ext uri="{FF2B5EF4-FFF2-40B4-BE49-F238E27FC236}">
                  <a16:creationId xmlns:a16="http://schemas.microsoft.com/office/drawing/2014/main" id="{02FDFA7F-2D58-4031-8423-219DD5717E8D}"/>
                </a:ext>
              </a:extLst>
            </p:cNvPr>
            <p:cNvSpPr txBox="1"/>
            <p:nvPr/>
          </p:nvSpPr>
          <p:spPr>
            <a:xfrm>
              <a:off x="8105616" y="3913148"/>
              <a:ext cx="1192584" cy="307777"/>
            </a:xfrm>
            <a:prstGeom prst="rect">
              <a:avLst/>
            </a:prstGeom>
            <a:noFill/>
          </p:spPr>
          <p:txBody>
            <a:bodyPr wrap="square">
              <a:spAutoFit/>
            </a:bodyPr>
            <a:lstStyle/>
            <a:p>
              <a:r>
                <a:rPr lang="en-US" sz="1400" dirty="0">
                  <a:solidFill>
                    <a:schemeClr val="tx2"/>
                  </a:solidFill>
                  <a:latin typeface="+mj-lt"/>
                </a:rPr>
                <a:t>Vikas Kumar </a:t>
              </a:r>
              <a:r>
                <a:rPr lang="en-US" sz="1400" baseline="30000" dirty="0">
                  <a:solidFill>
                    <a:schemeClr val="tx2"/>
                  </a:solidFill>
                </a:rPr>
                <a:t>1</a:t>
              </a:r>
              <a:endParaRPr lang="en-US" sz="1400" dirty="0"/>
            </a:p>
          </p:txBody>
        </p:sp>
      </p:grpSp>
    </p:spTree>
    <p:extLst>
      <p:ext uri="{BB962C8B-B14F-4D97-AF65-F5344CB8AC3E}">
        <p14:creationId xmlns:p14="http://schemas.microsoft.com/office/powerpoint/2010/main" val="24962631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29D5ED5-5B93-476E-8A3D-9D9D475A63CB}"/>
              </a:ext>
            </a:extLst>
          </p:cNvPr>
          <p:cNvSpPr>
            <a:spLocks noGrp="1"/>
          </p:cNvSpPr>
          <p:nvPr>
            <p:ph idx="1"/>
          </p:nvPr>
        </p:nvSpPr>
        <p:spPr>
          <a:xfrm>
            <a:off x="434788" y="1825625"/>
            <a:ext cx="8592671" cy="4351338"/>
          </a:xfrm>
        </p:spPr>
        <p:txBody>
          <a:bodyPr>
            <a:normAutofit lnSpcReduction="10000"/>
          </a:bodyPr>
          <a:lstStyle/>
          <a:p>
            <a:pPr marL="457200" indent="-457200">
              <a:buFont typeface="Arial" panose="020B0604020202020204" pitchFamily="34" charset="0"/>
              <a:buChar char="•"/>
            </a:pPr>
            <a:r>
              <a:rPr lang="en-US" b="0" i="0" dirty="0">
                <a:solidFill>
                  <a:srgbClr val="222222"/>
                </a:solidFill>
                <a:effectLst/>
              </a:rPr>
              <a:t>Most algorithms that feature prominently in research literature are in fact not, for the most part, executable at the frontlines of clinical practice (</a:t>
            </a:r>
            <a:r>
              <a:rPr lang="en-US" b="0" i="0" dirty="0" err="1">
                <a:solidFill>
                  <a:srgbClr val="222222"/>
                </a:solidFill>
                <a:effectLst/>
              </a:rPr>
              <a:t>Panch</a:t>
            </a:r>
            <a:r>
              <a:rPr lang="en-US" b="0" i="0" dirty="0">
                <a:solidFill>
                  <a:srgbClr val="222222"/>
                </a:solidFill>
                <a:effectLst/>
              </a:rPr>
              <a:t> et al 2019)</a:t>
            </a:r>
          </a:p>
          <a:p>
            <a:pPr marL="457200" indent="-457200">
              <a:buFont typeface="Arial" panose="020B0604020202020204" pitchFamily="34" charset="0"/>
              <a:buChar char="•"/>
            </a:pPr>
            <a:r>
              <a:rPr lang="en-US" dirty="0">
                <a:solidFill>
                  <a:srgbClr val="222222"/>
                </a:solidFill>
              </a:rPr>
              <a:t>The last mile problem in AI is often overlooked because of the disconnect with domain experts and technical experts</a:t>
            </a:r>
          </a:p>
          <a:p>
            <a:pPr marL="457200" indent="-457200">
              <a:buFont typeface="Arial" panose="020B0604020202020204" pitchFamily="34" charset="0"/>
              <a:buChar char="•"/>
            </a:pPr>
            <a:r>
              <a:rPr lang="en-US" b="0" i="0" dirty="0">
                <a:solidFill>
                  <a:srgbClr val="222222"/>
                </a:solidFill>
                <a:effectLst/>
              </a:rPr>
              <a:t>Lack of access to datasets for understandable privacy reasons retards testing, growth and adoption of new technologies</a:t>
            </a:r>
          </a:p>
          <a:p>
            <a:pPr marL="457200" indent="-457200">
              <a:buFont typeface="Arial" panose="020B0604020202020204" pitchFamily="34" charset="0"/>
              <a:buChar char="•"/>
            </a:pPr>
            <a:r>
              <a:rPr lang="en-US" dirty="0">
                <a:solidFill>
                  <a:srgbClr val="222222"/>
                </a:solidFill>
              </a:rPr>
              <a:t>Dynamic nature of ML models require retraining and recalibration of models</a:t>
            </a:r>
          </a:p>
          <a:p>
            <a:endParaRPr lang="en-US" dirty="0"/>
          </a:p>
        </p:txBody>
      </p:sp>
      <p:sp>
        <p:nvSpPr>
          <p:cNvPr id="3" name="Title 2">
            <a:extLst>
              <a:ext uri="{FF2B5EF4-FFF2-40B4-BE49-F238E27FC236}">
                <a16:creationId xmlns:a16="http://schemas.microsoft.com/office/drawing/2014/main" id="{E3F69CE4-31EA-456D-89DC-D5FB8C71C1BC}"/>
              </a:ext>
            </a:extLst>
          </p:cNvPr>
          <p:cNvSpPr>
            <a:spLocks noGrp="1"/>
          </p:cNvSpPr>
          <p:nvPr>
            <p:ph type="title"/>
          </p:nvPr>
        </p:nvSpPr>
        <p:spPr/>
        <p:txBody>
          <a:bodyPr/>
          <a:lstStyle/>
          <a:p>
            <a:r>
              <a:rPr lang="en-US" dirty="0"/>
              <a:t>Unique challenges of AI in Healthcare</a:t>
            </a:r>
          </a:p>
        </p:txBody>
      </p:sp>
      <p:pic>
        <p:nvPicPr>
          <p:cNvPr id="6" name="Picture 5" descr="A picture containing icon&#10;&#10;Description automatically generated">
            <a:extLst>
              <a:ext uri="{FF2B5EF4-FFF2-40B4-BE49-F238E27FC236}">
                <a16:creationId xmlns:a16="http://schemas.microsoft.com/office/drawing/2014/main" id="{63F3629E-C163-4A52-8A88-586522851577}"/>
              </a:ext>
            </a:extLst>
          </p:cNvPr>
          <p:cNvPicPr>
            <a:picLocks noChangeAspect="1"/>
          </p:cNvPicPr>
          <p:nvPr/>
        </p:nvPicPr>
        <p:blipFill>
          <a:blip r:embed="rId3"/>
          <a:stretch>
            <a:fillRect/>
          </a:stretch>
        </p:blipFill>
        <p:spPr>
          <a:xfrm>
            <a:off x="8960315" y="1690688"/>
            <a:ext cx="2743200" cy="1778817"/>
          </a:xfrm>
          <a:prstGeom prst="rect">
            <a:avLst/>
          </a:prstGeom>
        </p:spPr>
      </p:pic>
      <p:pic>
        <p:nvPicPr>
          <p:cNvPr id="8" name="Picture 7" descr="A silhouette of a person holding a megaphone&#10;&#10;Description automatically generated with low confidence">
            <a:extLst>
              <a:ext uri="{FF2B5EF4-FFF2-40B4-BE49-F238E27FC236}">
                <a16:creationId xmlns:a16="http://schemas.microsoft.com/office/drawing/2014/main" id="{15963A94-A722-4780-BED4-956D25F105B5}"/>
              </a:ext>
            </a:extLst>
          </p:cNvPr>
          <p:cNvPicPr>
            <a:picLocks noChangeAspect="1"/>
          </p:cNvPicPr>
          <p:nvPr/>
        </p:nvPicPr>
        <p:blipFill>
          <a:blip r:embed="rId4">
            <a:duotone>
              <a:schemeClr val="accent4">
                <a:shade val="45000"/>
                <a:satMod val="135000"/>
              </a:schemeClr>
              <a:prstClr val="white"/>
            </a:duotone>
          </a:blip>
          <a:stretch>
            <a:fillRect/>
          </a:stretch>
        </p:blipFill>
        <p:spPr>
          <a:xfrm>
            <a:off x="9027459" y="4001294"/>
            <a:ext cx="2743200" cy="1564079"/>
          </a:xfrm>
          <a:prstGeom prst="rect">
            <a:avLst/>
          </a:prstGeom>
        </p:spPr>
      </p:pic>
      <p:pic>
        <p:nvPicPr>
          <p:cNvPr id="9" name="Picture 8">
            <a:extLst>
              <a:ext uri="{FF2B5EF4-FFF2-40B4-BE49-F238E27FC236}">
                <a16:creationId xmlns:a16="http://schemas.microsoft.com/office/drawing/2014/main" id="{179CAF11-F7BD-461B-A5C8-83FC495E4354}"/>
              </a:ext>
            </a:extLst>
          </p:cNvPr>
          <p:cNvPicPr>
            <a:picLocks noChangeAspect="1"/>
          </p:cNvPicPr>
          <p:nvPr/>
        </p:nvPicPr>
        <p:blipFill>
          <a:blip r:embed="rId5"/>
          <a:stretch>
            <a:fillRect/>
          </a:stretch>
        </p:blipFill>
        <p:spPr>
          <a:xfrm>
            <a:off x="10920571" y="279086"/>
            <a:ext cx="566348" cy="566348"/>
          </a:xfrm>
          <a:prstGeom prst="rect">
            <a:avLst/>
          </a:prstGeom>
        </p:spPr>
      </p:pic>
      <p:pic>
        <p:nvPicPr>
          <p:cNvPr id="10" name="Picture 9">
            <a:extLst>
              <a:ext uri="{FF2B5EF4-FFF2-40B4-BE49-F238E27FC236}">
                <a16:creationId xmlns:a16="http://schemas.microsoft.com/office/drawing/2014/main" id="{D6695F43-AAD6-4BF9-A638-E797B736E0ED}"/>
              </a:ext>
            </a:extLst>
          </p:cNvPr>
          <p:cNvPicPr>
            <a:picLocks noChangeAspect="1"/>
          </p:cNvPicPr>
          <p:nvPr/>
        </p:nvPicPr>
        <p:blipFill>
          <a:blip r:embed="rId6"/>
          <a:stretch>
            <a:fillRect/>
          </a:stretch>
        </p:blipFill>
        <p:spPr>
          <a:xfrm>
            <a:off x="11542924" y="279086"/>
            <a:ext cx="566348" cy="566348"/>
          </a:xfrm>
          <a:prstGeom prst="rect">
            <a:avLst/>
          </a:prstGeom>
        </p:spPr>
      </p:pic>
    </p:spTree>
    <p:extLst>
      <p:ext uri="{BB962C8B-B14F-4D97-AF65-F5344CB8AC3E}">
        <p14:creationId xmlns:p14="http://schemas.microsoft.com/office/powerpoint/2010/main" val="127748428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825314B-E97F-4D6C-9E43-DF5083C95DD1}"/>
              </a:ext>
            </a:extLst>
          </p:cNvPr>
          <p:cNvSpPr>
            <a:spLocks noGrp="1"/>
          </p:cNvSpPr>
          <p:nvPr>
            <p:ph idx="1"/>
          </p:nvPr>
        </p:nvSpPr>
        <p:spPr/>
        <p:txBody>
          <a:bodyPr/>
          <a:lstStyle/>
          <a:p>
            <a:endParaRPr lang="en-US" dirty="0"/>
          </a:p>
        </p:txBody>
      </p:sp>
      <p:sp>
        <p:nvSpPr>
          <p:cNvPr id="3" name="Title 2">
            <a:extLst>
              <a:ext uri="{FF2B5EF4-FFF2-40B4-BE49-F238E27FC236}">
                <a16:creationId xmlns:a16="http://schemas.microsoft.com/office/drawing/2014/main" id="{8EE01BDD-7D15-43A7-BA16-7A13FDE550DE}"/>
              </a:ext>
            </a:extLst>
          </p:cNvPr>
          <p:cNvSpPr>
            <a:spLocks noGrp="1"/>
          </p:cNvSpPr>
          <p:nvPr>
            <p:ph type="title"/>
          </p:nvPr>
        </p:nvSpPr>
        <p:spPr/>
        <p:txBody>
          <a:bodyPr/>
          <a:lstStyle/>
          <a:p>
            <a:r>
              <a:rPr lang="en-US" dirty="0"/>
              <a:t>Survey Results</a:t>
            </a:r>
          </a:p>
        </p:txBody>
      </p:sp>
    </p:spTree>
    <p:extLst>
      <p:ext uri="{BB962C8B-B14F-4D97-AF65-F5344CB8AC3E}">
        <p14:creationId xmlns:p14="http://schemas.microsoft.com/office/powerpoint/2010/main" val="125280613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EFD1B6B-36F7-4A48-8D9F-24DC4E0221FC}"/>
              </a:ext>
            </a:extLst>
          </p:cNvPr>
          <p:cNvSpPr>
            <a:spLocks noGrp="1"/>
          </p:cNvSpPr>
          <p:nvPr>
            <p:ph idx="1"/>
          </p:nvPr>
        </p:nvSpPr>
        <p:spPr>
          <a:xfrm>
            <a:off x="4044559" y="5246339"/>
            <a:ext cx="5000050" cy="1246536"/>
          </a:xfrm>
        </p:spPr>
        <p:txBody>
          <a:bodyPr>
            <a:normAutofit/>
          </a:bodyPr>
          <a:lstStyle/>
          <a:p>
            <a:r>
              <a:rPr lang="en-US" sz="2000" dirty="0">
                <a:solidFill>
                  <a:schemeClr val="accent1"/>
                </a:solidFill>
                <a:hlinkClick r:id="rId3">
                  <a:extLst>
                    <a:ext uri="{A12FA001-AC4F-418D-AE19-62706E023703}">
                      <ahyp:hlinkClr xmlns:ahyp="http://schemas.microsoft.com/office/drawing/2018/hyperlinkcolor" val="tx"/>
                    </a:ext>
                  </a:extLst>
                </a:hlinkClick>
              </a:rPr>
              <a:t>https://responsibleml.github.io/</a:t>
            </a:r>
            <a:endParaRPr lang="en-US" sz="2000" dirty="0">
              <a:solidFill>
                <a:schemeClr val="accent1"/>
              </a:solidFill>
            </a:endParaRPr>
          </a:p>
          <a:p>
            <a:r>
              <a:rPr lang="en-US" sz="2000" dirty="0">
                <a:solidFill>
                  <a:schemeClr val="accent1"/>
                </a:solidFill>
                <a:hlinkClick r:id="rId4">
                  <a:extLst>
                    <a:ext uri="{A12FA001-AC4F-418D-AE19-62706E023703}">
                      <ahyp:hlinkClr xmlns:ahyp="http://schemas.microsoft.com/office/drawing/2018/hyperlinkcolor" val="tx"/>
                    </a:ext>
                  </a:extLst>
                </a:hlinkClick>
              </a:rPr>
              <a:t>https://www.youtube.com/user/vonaurum7</a:t>
            </a:r>
            <a:endParaRPr lang="en-US" sz="2000" dirty="0">
              <a:solidFill>
                <a:schemeClr val="accent1"/>
              </a:solidFill>
            </a:endParaRPr>
          </a:p>
        </p:txBody>
      </p:sp>
      <p:sp>
        <p:nvSpPr>
          <p:cNvPr id="3" name="Title 2">
            <a:extLst>
              <a:ext uri="{FF2B5EF4-FFF2-40B4-BE49-F238E27FC236}">
                <a16:creationId xmlns:a16="http://schemas.microsoft.com/office/drawing/2014/main" id="{3522389F-7E2B-451C-9706-7CE5CCC5F2DD}"/>
              </a:ext>
            </a:extLst>
          </p:cNvPr>
          <p:cNvSpPr>
            <a:spLocks noGrp="1"/>
          </p:cNvSpPr>
          <p:nvPr>
            <p:ph type="title"/>
          </p:nvPr>
        </p:nvSpPr>
        <p:spPr/>
        <p:txBody>
          <a:bodyPr/>
          <a:lstStyle/>
          <a:p>
            <a:r>
              <a:rPr lang="en-US" dirty="0"/>
              <a:t>Additional Tutorials on Responsible AI</a:t>
            </a:r>
          </a:p>
        </p:txBody>
      </p:sp>
      <p:grpSp>
        <p:nvGrpSpPr>
          <p:cNvPr id="10" name="Group 9">
            <a:extLst>
              <a:ext uri="{FF2B5EF4-FFF2-40B4-BE49-F238E27FC236}">
                <a16:creationId xmlns:a16="http://schemas.microsoft.com/office/drawing/2014/main" id="{FE67E180-1DFD-43E7-A35F-442CCE625E5D}"/>
              </a:ext>
            </a:extLst>
          </p:cNvPr>
          <p:cNvGrpSpPr/>
          <p:nvPr/>
        </p:nvGrpSpPr>
        <p:grpSpPr>
          <a:xfrm>
            <a:off x="66303" y="2218775"/>
            <a:ext cx="12059393" cy="2286000"/>
            <a:chOff x="79609" y="2146348"/>
            <a:chExt cx="12059393" cy="2286000"/>
          </a:xfrm>
        </p:grpSpPr>
        <p:pic>
          <p:nvPicPr>
            <p:cNvPr id="5" name="Picture 4" descr="Graphical user interface, text, application&#10;&#10;Description automatically generated">
              <a:extLst>
                <a:ext uri="{FF2B5EF4-FFF2-40B4-BE49-F238E27FC236}">
                  <a16:creationId xmlns:a16="http://schemas.microsoft.com/office/drawing/2014/main" id="{A3788C88-C389-47E5-9762-E0BF201BCF32}"/>
                </a:ext>
              </a:extLst>
            </p:cNvPr>
            <p:cNvPicPr>
              <a:picLocks noChangeAspect="1"/>
            </p:cNvPicPr>
            <p:nvPr/>
          </p:nvPicPr>
          <p:blipFill>
            <a:blip r:embed="rId5"/>
            <a:stretch>
              <a:fillRect/>
            </a:stretch>
          </p:blipFill>
          <p:spPr>
            <a:xfrm>
              <a:off x="8051911" y="2146348"/>
              <a:ext cx="4087091" cy="2286000"/>
            </a:xfrm>
            <a:prstGeom prst="rect">
              <a:avLst/>
            </a:prstGeom>
          </p:spPr>
        </p:pic>
        <p:pic>
          <p:nvPicPr>
            <p:cNvPr id="7" name="Picture 6" descr="Diagram, timeline&#10;&#10;Description automatically generated">
              <a:extLst>
                <a:ext uri="{FF2B5EF4-FFF2-40B4-BE49-F238E27FC236}">
                  <a16:creationId xmlns:a16="http://schemas.microsoft.com/office/drawing/2014/main" id="{450D48E8-C017-4AC4-BDA0-2054A6947BB0}"/>
                </a:ext>
              </a:extLst>
            </p:cNvPr>
            <p:cNvPicPr>
              <a:picLocks noChangeAspect="1"/>
            </p:cNvPicPr>
            <p:nvPr/>
          </p:nvPicPr>
          <p:blipFill>
            <a:blip r:embed="rId6"/>
            <a:stretch>
              <a:fillRect/>
            </a:stretch>
          </p:blipFill>
          <p:spPr>
            <a:xfrm>
              <a:off x="3952653" y="2146348"/>
              <a:ext cx="4074753" cy="2286000"/>
            </a:xfrm>
            <a:prstGeom prst="rect">
              <a:avLst/>
            </a:prstGeom>
          </p:spPr>
        </p:pic>
        <p:pic>
          <p:nvPicPr>
            <p:cNvPr id="9" name="Picture 8" descr="Text&#10;&#10;Description automatically generated with medium confidence">
              <a:extLst>
                <a:ext uri="{FF2B5EF4-FFF2-40B4-BE49-F238E27FC236}">
                  <a16:creationId xmlns:a16="http://schemas.microsoft.com/office/drawing/2014/main" id="{EC249483-1326-4F3C-A00B-3B6690E4D5D0}"/>
                </a:ext>
              </a:extLst>
            </p:cNvPr>
            <p:cNvPicPr>
              <a:picLocks noChangeAspect="1"/>
            </p:cNvPicPr>
            <p:nvPr/>
          </p:nvPicPr>
          <p:blipFill>
            <a:blip r:embed="rId7"/>
            <a:stretch>
              <a:fillRect/>
            </a:stretch>
          </p:blipFill>
          <p:spPr>
            <a:xfrm>
              <a:off x="79609" y="2146348"/>
              <a:ext cx="4099258" cy="2286000"/>
            </a:xfrm>
            <a:prstGeom prst="rect">
              <a:avLst/>
            </a:prstGeom>
          </p:spPr>
        </p:pic>
      </p:grpSp>
    </p:spTree>
    <p:extLst>
      <p:ext uri="{BB962C8B-B14F-4D97-AF65-F5344CB8AC3E}">
        <p14:creationId xmlns:p14="http://schemas.microsoft.com/office/powerpoint/2010/main" val="311770608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33C856-5C33-4A00-8D30-65055FDBD343}"/>
              </a:ext>
            </a:extLst>
          </p:cNvPr>
          <p:cNvSpPr>
            <a:spLocks noGrp="1"/>
          </p:cNvSpPr>
          <p:nvPr>
            <p:ph type="title"/>
          </p:nvPr>
        </p:nvSpPr>
        <p:spPr/>
        <p:txBody>
          <a:bodyPr/>
          <a:lstStyle/>
          <a:p>
            <a:r>
              <a:rPr lang="en-US" dirty="0"/>
              <a:t>Conclusion</a:t>
            </a:r>
          </a:p>
        </p:txBody>
      </p:sp>
      <p:sp>
        <p:nvSpPr>
          <p:cNvPr id="3" name="Text Placeholder 2">
            <a:extLst>
              <a:ext uri="{FF2B5EF4-FFF2-40B4-BE49-F238E27FC236}">
                <a16:creationId xmlns:a16="http://schemas.microsoft.com/office/drawing/2014/main" id="{0BBD754D-587E-44B9-B479-8F70F1FB6205}"/>
              </a:ext>
            </a:extLst>
          </p:cNvPr>
          <p:cNvSpPr>
            <a:spLocks noGrp="1"/>
          </p:cNvSpPr>
          <p:nvPr>
            <p:ph type="body" sz="quarter" idx="10"/>
          </p:nvPr>
        </p:nvSpPr>
        <p:spPr/>
        <p:txBody>
          <a:bodyPr/>
          <a:lstStyle/>
          <a:p>
            <a:pPr marL="342900" indent="-342900">
              <a:buFont typeface="Arial" panose="020B0604020202020204" pitchFamily="34" charset="0"/>
              <a:buChar char="•"/>
            </a:pPr>
            <a:r>
              <a:rPr lang="en-US" dirty="0"/>
              <a:t>Responsible AI is a process rather than a product</a:t>
            </a:r>
          </a:p>
          <a:p>
            <a:pPr marL="342900" indent="-342900">
              <a:buFont typeface="Arial" panose="020B0604020202020204" pitchFamily="34" charset="0"/>
              <a:buChar char="•"/>
            </a:pPr>
            <a:r>
              <a:rPr lang="en-US" dirty="0"/>
              <a:t>AI/ML in Software as a medical device is an evolving area</a:t>
            </a:r>
          </a:p>
          <a:p>
            <a:pPr marL="342900" indent="-342900">
              <a:buFont typeface="Arial" panose="020B0604020202020204" pitchFamily="34" charset="0"/>
              <a:buChar char="•"/>
            </a:pPr>
            <a:r>
              <a:rPr lang="en-US" dirty="0"/>
              <a:t>Collaboration between regulators, physicians, patient advocates, the healthcare industry and AI/ML community is needed</a:t>
            </a:r>
          </a:p>
          <a:p>
            <a:pPr marL="342900" indent="-342900">
              <a:buFont typeface="Arial" panose="020B0604020202020204" pitchFamily="34" charset="0"/>
              <a:buChar char="•"/>
            </a:pPr>
            <a:r>
              <a:rPr lang="en-US" dirty="0"/>
              <a:t>Regulations and guidelines are necessary but not sufficient</a:t>
            </a:r>
          </a:p>
        </p:txBody>
      </p:sp>
    </p:spTree>
    <p:extLst>
      <p:ext uri="{BB962C8B-B14F-4D97-AF65-F5344CB8AC3E}">
        <p14:creationId xmlns:p14="http://schemas.microsoft.com/office/powerpoint/2010/main" val="99849978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E05938-8CD6-46FC-9FF7-E725446AA4F3}"/>
              </a:ext>
            </a:extLst>
          </p:cNvPr>
          <p:cNvSpPr>
            <a:spLocks noGrp="1"/>
          </p:cNvSpPr>
          <p:nvPr>
            <p:ph type="title"/>
          </p:nvPr>
        </p:nvSpPr>
        <p:spPr/>
        <p:txBody>
          <a:bodyPr/>
          <a:lstStyle/>
          <a:p>
            <a:r>
              <a:rPr lang="en-US" dirty="0"/>
              <a:t>Bibliography</a:t>
            </a:r>
          </a:p>
        </p:txBody>
      </p:sp>
      <p:sp>
        <p:nvSpPr>
          <p:cNvPr id="3" name="Text Placeholder 2">
            <a:extLst>
              <a:ext uri="{FF2B5EF4-FFF2-40B4-BE49-F238E27FC236}">
                <a16:creationId xmlns:a16="http://schemas.microsoft.com/office/drawing/2014/main" id="{92C97E46-F57C-4F1E-98FC-54166947D84A}"/>
              </a:ext>
            </a:extLst>
          </p:cNvPr>
          <p:cNvSpPr>
            <a:spLocks noGrp="1"/>
          </p:cNvSpPr>
          <p:nvPr>
            <p:ph type="body" sz="quarter" idx="10"/>
          </p:nvPr>
        </p:nvSpPr>
        <p:spPr/>
        <p:txBody>
          <a:bodyPr/>
          <a:lstStyle/>
          <a:p>
            <a:endParaRPr lang="en-US" dirty="0"/>
          </a:p>
        </p:txBody>
      </p:sp>
    </p:spTree>
    <p:extLst>
      <p:ext uri="{BB962C8B-B14F-4D97-AF65-F5344CB8AC3E}">
        <p14:creationId xmlns:p14="http://schemas.microsoft.com/office/powerpoint/2010/main" val="387812543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44C375A1-BB05-4BF3-8F23-4B338BEE1A8D}"/>
              </a:ext>
            </a:extLst>
          </p:cNvPr>
          <p:cNvSpPr>
            <a:spLocks noGrp="1"/>
          </p:cNvSpPr>
          <p:nvPr>
            <p:ph type="title"/>
          </p:nvPr>
        </p:nvSpPr>
        <p:spPr>
          <a:xfrm>
            <a:off x="3325639" y="2329110"/>
            <a:ext cx="5540721" cy="997772"/>
          </a:xfrm>
        </p:spPr>
        <p:txBody>
          <a:bodyPr/>
          <a:lstStyle/>
          <a:p>
            <a:pPr algn="ctr"/>
            <a:r>
              <a:rPr lang="en-US" dirty="0"/>
              <a:t>Appendix</a:t>
            </a:r>
          </a:p>
        </p:txBody>
      </p:sp>
    </p:spTree>
    <p:extLst>
      <p:ext uri="{BB962C8B-B14F-4D97-AF65-F5344CB8AC3E}">
        <p14:creationId xmlns:p14="http://schemas.microsoft.com/office/powerpoint/2010/main" val="415431659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E985CF-4FBD-40BA-805E-D5F515943134}"/>
              </a:ext>
            </a:extLst>
          </p:cNvPr>
          <p:cNvSpPr>
            <a:spLocks noGrp="1"/>
          </p:cNvSpPr>
          <p:nvPr>
            <p:ph type="title"/>
          </p:nvPr>
        </p:nvSpPr>
        <p:spPr>
          <a:xfrm>
            <a:off x="434788" y="365125"/>
            <a:ext cx="10515600" cy="1325563"/>
          </a:xfrm>
        </p:spPr>
        <p:txBody>
          <a:bodyPr/>
          <a:lstStyle/>
          <a:p>
            <a:r>
              <a:rPr lang="en-US" dirty="0"/>
              <a:t>Overcoming Regulatory Shortcomings</a:t>
            </a:r>
          </a:p>
        </p:txBody>
      </p:sp>
      <p:sp>
        <p:nvSpPr>
          <p:cNvPr id="3" name="Content Placeholder 2">
            <a:extLst>
              <a:ext uri="{FF2B5EF4-FFF2-40B4-BE49-F238E27FC236}">
                <a16:creationId xmlns:a16="http://schemas.microsoft.com/office/drawing/2014/main" id="{FB485ECF-F7DC-4A82-B9E7-19949B146BE2}"/>
              </a:ext>
            </a:extLst>
          </p:cNvPr>
          <p:cNvSpPr>
            <a:spLocks noGrp="1"/>
          </p:cNvSpPr>
          <p:nvPr>
            <p:ph idx="1"/>
          </p:nvPr>
        </p:nvSpPr>
        <p:spPr/>
        <p:txBody>
          <a:bodyPr/>
          <a:lstStyle/>
          <a:p>
            <a:pPr marL="457200" indent="-457200">
              <a:buFont typeface="Arial" panose="020B0604020202020204" pitchFamily="34" charset="0"/>
              <a:buChar char="•"/>
            </a:pPr>
            <a:r>
              <a:rPr lang="en-US" dirty="0"/>
              <a:t>Data Protection</a:t>
            </a:r>
          </a:p>
          <a:p>
            <a:pPr marL="457200" indent="-457200">
              <a:buFont typeface="Arial" panose="020B0604020202020204" pitchFamily="34" charset="0"/>
              <a:buChar char="•"/>
            </a:pPr>
            <a:r>
              <a:rPr lang="en-US" dirty="0"/>
              <a:t>Data Sovereignty</a:t>
            </a:r>
          </a:p>
          <a:p>
            <a:pPr marL="457200" indent="-457200">
              <a:buFont typeface="Arial" panose="020B0604020202020204" pitchFamily="34" charset="0"/>
              <a:buChar char="•"/>
            </a:pPr>
            <a:r>
              <a:rPr lang="en-US" dirty="0"/>
              <a:t>Federated Data</a:t>
            </a:r>
          </a:p>
          <a:p>
            <a:pPr marL="457200" indent="-457200">
              <a:buFont typeface="Arial" panose="020B0604020202020204" pitchFamily="34" charset="0"/>
              <a:buChar char="•"/>
            </a:pPr>
            <a:r>
              <a:rPr lang="en-US" dirty="0"/>
              <a:t>Clinical Trials</a:t>
            </a:r>
          </a:p>
          <a:p>
            <a:pPr marL="457200" indent="-457200">
              <a:buFont typeface="Arial" panose="020B0604020202020204" pitchFamily="34" charset="0"/>
              <a:buChar char="•"/>
            </a:pPr>
            <a:r>
              <a:rPr lang="en-US" dirty="0"/>
              <a:t>Design for Values</a:t>
            </a:r>
          </a:p>
          <a:p>
            <a:pPr marL="457200" indent="-457200">
              <a:buFont typeface="Arial" panose="020B0604020202020204" pitchFamily="34" charset="0"/>
              <a:buChar char="•"/>
            </a:pPr>
            <a:r>
              <a:rPr lang="en-US" dirty="0"/>
              <a:t>Compensation for errors</a:t>
            </a:r>
          </a:p>
          <a:p>
            <a:pPr marL="457200" indent="-457200">
              <a:buFont typeface="Arial" panose="020B0604020202020204" pitchFamily="34" charset="0"/>
              <a:buChar char="•"/>
            </a:pPr>
            <a:r>
              <a:rPr lang="en-US" dirty="0"/>
              <a:t>…. And many others</a:t>
            </a:r>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endParaRPr lang="en-US" dirty="0"/>
          </a:p>
        </p:txBody>
      </p:sp>
    </p:spTree>
    <p:extLst>
      <p:ext uri="{BB962C8B-B14F-4D97-AF65-F5344CB8AC3E}">
        <p14:creationId xmlns:p14="http://schemas.microsoft.com/office/powerpoint/2010/main" val="14185673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809EAC2-D1B2-4A42-B46F-433530D1F7F2}"/>
              </a:ext>
            </a:extLst>
          </p:cNvPr>
          <p:cNvSpPr>
            <a:spLocks noGrp="1"/>
          </p:cNvSpPr>
          <p:nvPr>
            <p:ph idx="1"/>
          </p:nvPr>
        </p:nvSpPr>
        <p:spPr/>
        <p:txBody>
          <a:bodyPr/>
          <a:lstStyle/>
          <a:p>
            <a:endParaRPr lang="en-US" dirty="0"/>
          </a:p>
        </p:txBody>
      </p:sp>
      <p:sp>
        <p:nvSpPr>
          <p:cNvPr id="3" name="Title 2">
            <a:extLst>
              <a:ext uri="{FF2B5EF4-FFF2-40B4-BE49-F238E27FC236}">
                <a16:creationId xmlns:a16="http://schemas.microsoft.com/office/drawing/2014/main" id="{DB16EF78-8DE9-487A-850B-2F60DEC6653E}"/>
              </a:ext>
            </a:extLst>
          </p:cNvPr>
          <p:cNvSpPr>
            <a:spLocks noGrp="1"/>
          </p:cNvSpPr>
          <p:nvPr>
            <p:ph type="title"/>
          </p:nvPr>
        </p:nvSpPr>
        <p:spPr/>
        <p:txBody>
          <a:bodyPr/>
          <a:lstStyle/>
          <a:p>
            <a:r>
              <a:rPr lang="en-US" dirty="0"/>
              <a:t>Responsible AI as Design Thinking</a:t>
            </a:r>
          </a:p>
        </p:txBody>
      </p:sp>
    </p:spTree>
    <p:extLst>
      <p:ext uri="{BB962C8B-B14F-4D97-AF65-F5344CB8AC3E}">
        <p14:creationId xmlns:p14="http://schemas.microsoft.com/office/powerpoint/2010/main" val="19539368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0E2AD8E-913C-44AF-866C-E98CFA046775}"/>
              </a:ext>
            </a:extLst>
          </p:cNvPr>
          <p:cNvSpPr>
            <a:spLocks noGrp="1"/>
          </p:cNvSpPr>
          <p:nvPr>
            <p:ph idx="1"/>
          </p:nvPr>
        </p:nvSpPr>
        <p:spPr/>
        <p:txBody>
          <a:bodyPr/>
          <a:lstStyle/>
          <a:p>
            <a:r>
              <a:rPr lang="en-US" dirty="0"/>
              <a:t>Criteria for selecting a model – Accuracy, </a:t>
            </a:r>
            <a:r>
              <a:rPr lang="en-US" dirty="0" err="1"/>
              <a:t>dispirate</a:t>
            </a:r>
            <a:r>
              <a:rPr lang="en-US" dirty="0"/>
              <a:t> impact [Forde et al 2021]</a:t>
            </a:r>
          </a:p>
        </p:txBody>
      </p:sp>
      <p:sp>
        <p:nvSpPr>
          <p:cNvPr id="3" name="Title 2">
            <a:extLst>
              <a:ext uri="{FF2B5EF4-FFF2-40B4-BE49-F238E27FC236}">
                <a16:creationId xmlns:a16="http://schemas.microsoft.com/office/drawing/2014/main" id="{1E6B9450-1149-4C74-87AD-67F9E8215898}"/>
              </a:ext>
            </a:extLst>
          </p:cNvPr>
          <p:cNvSpPr>
            <a:spLocks noGrp="1"/>
          </p:cNvSpPr>
          <p:nvPr>
            <p:ph type="title"/>
          </p:nvPr>
        </p:nvSpPr>
        <p:spPr/>
        <p:txBody>
          <a:bodyPr/>
          <a:lstStyle/>
          <a:p>
            <a:r>
              <a:rPr lang="en-US" dirty="0"/>
              <a:t>Fairness</a:t>
            </a:r>
          </a:p>
        </p:txBody>
      </p:sp>
    </p:spTree>
    <p:extLst>
      <p:ext uri="{BB962C8B-B14F-4D97-AF65-F5344CB8AC3E}">
        <p14:creationId xmlns:p14="http://schemas.microsoft.com/office/powerpoint/2010/main" val="275449535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98C1F9-9565-4709-8545-8BFE7B7E868E}"/>
              </a:ext>
            </a:extLst>
          </p:cNvPr>
          <p:cNvSpPr>
            <a:spLocks noGrp="1"/>
          </p:cNvSpPr>
          <p:nvPr>
            <p:ph type="title"/>
          </p:nvPr>
        </p:nvSpPr>
        <p:spPr>
          <a:xfrm>
            <a:off x="434788" y="365125"/>
            <a:ext cx="10515600" cy="1325563"/>
          </a:xfrm>
        </p:spPr>
        <p:txBody>
          <a:bodyPr/>
          <a:lstStyle/>
          <a:p>
            <a:r>
              <a:rPr lang="en-US" dirty="0"/>
              <a:t>Regulatory Landscape: Guidelines &amp; Standards</a:t>
            </a:r>
          </a:p>
        </p:txBody>
      </p:sp>
      <p:sp>
        <p:nvSpPr>
          <p:cNvPr id="3" name="Content Placeholder 2">
            <a:extLst>
              <a:ext uri="{FF2B5EF4-FFF2-40B4-BE49-F238E27FC236}">
                <a16:creationId xmlns:a16="http://schemas.microsoft.com/office/drawing/2014/main" id="{3955B03B-36F8-49CB-8A4C-C2648E78C13A}"/>
              </a:ext>
            </a:extLst>
          </p:cNvPr>
          <p:cNvSpPr>
            <a:spLocks noGrp="1"/>
          </p:cNvSpPr>
          <p:nvPr>
            <p:ph idx="1"/>
          </p:nvPr>
        </p:nvSpPr>
        <p:spPr/>
        <p:txBody>
          <a:bodyPr>
            <a:normAutofit/>
          </a:bodyPr>
          <a:lstStyle/>
          <a:p>
            <a:pPr marL="457200" indent="-457200">
              <a:buFont typeface="Arial" panose="020B0604020202020204" pitchFamily="34" charset="0"/>
              <a:buChar char="•"/>
            </a:pPr>
            <a:r>
              <a:rPr lang="en-US" dirty="0"/>
              <a:t>Federal mandate for NIST [Presidential Document 2019]</a:t>
            </a:r>
          </a:p>
          <a:p>
            <a:pPr marL="457200" indent="-457200">
              <a:buFont typeface="Arial" panose="020B0604020202020204" pitchFamily="34" charset="0"/>
              <a:buChar char="•"/>
            </a:pPr>
            <a:r>
              <a:rPr lang="en-US" dirty="0"/>
              <a:t>FDA’s Artificial Intelligence and Machine Learning in Software as a Medical Device</a:t>
            </a:r>
          </a:p>
          <a:p>
            <a:pPr marL="457200" indent="-457200">
              <a:buFont typeface="Arial" panose="020B0604020202020204" pitchFamily="34" charset="0"/>
              <a:buChar char="•"/>
            </a:pPr>
            <a:r>
              <a:rPr lang="en-US" dirty="0"/>
              <a:t>NIST Guidelines [Schwartz et al 2021]</a:t>
            </a:r>
          </a:p>
          <a:p>
            <a:pPr marL="457200" indent="-457200">
              <a:buFont typeface="Arial" panose="020B0604020202020204" pitchFamily="34" charset="0"/>
              <a:buChar char="•"/>
            </a:pPr>
            <a:r>
              <a:rPr lang="en-US" dirty="0">
                <a:effectLst/>
              </a:rPr>
              <a:t>The Toronto Declaration on Machine Leaning and Human Rights</a:t>
            </a:r>
          </a:p>
          <a:p>
            <a:pPr marL="457200" indent="-457200">
              <a:buFont typeface="Arial" panose="020B0604020202020204" pitchFamily="34" charset="0"/>
              <a:buChar char="•"/>
            </a:pPr>
            <a:r>
              <a:rPr lang="en-US" dirty="0"/>
              <a:t>Council of Europe Guidelines on artificial intelligence and data protection</a:t>
            </a:r>
          </a:p>
          <a:p>
            <a:pPr marL="457200" indent="-457200">
              <a:buFont typeface="Arial" panose="020B0604020202020204" pitchFamily="34" charset="0"/>
              <a:buChar char="•"/>
            </a:pPr>
            <a:endParaRPr lang="en-US" dirty="0"/>
          </a:p>
        </p:txBody>
      </p:sp>
    </p:spTree>
    <p:extLst>
      <p:ext uri="{BB962C8B-B14F-4D97-AF65-F5344CB8AC3E}">
        <p14:creationId xmlns:p14="http://schemas.microsoft.com/office/powerpoint/2010/main" val="140250873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313811B-F4FA-4BCB-B69B-2FDAA795F154}"/>
              </a:ext>
            </a:extLst>
          </p:cNvPr>
          <p:cNvSpPr>
            <a:spLocks noGrp="1"/>
          </p:cNvSpPr>
          <p:nvPr>
            <p:ph idx="1"/>
          </p:nvPr>
        </p:nvSpPr>
        <p:spPr/>
        <p:txBody>
          <a:bodyPr/>
          <a:lstStyle/>
          <a:p>
            <a:endParaRPr lang="en-US"/>
          </a:p>
        </p:txBody>
      </p:sp>
      <p:sp>
        <p:nvSpPr>
          <p:cNvPr id="3" name="Title 2">
            <a:extLst>
              <a:ext uri="{FF2B5EF4-FFF2-40B4-BE49-F238E27FC236}">
                <a16:creationId xmlns:a16="http://schemas.microsoft.com/office/drawing/2014/main" id="{1A61F046-C737-41F3-910C-700DF013710C}"/>
              </a:ext>
            </a:extLst>
          </p:cNvPr>
          <p:cNvSpPr>
            <a:spLocks noGrp="1"/>
          </p:cNvSpPr>
          <p:nvPr>
            <p:ph type="title"/>
          </p:nvPr>
        </p:nvSpPr>
        <p:spPr/>
        <p:txBody>
          <a:bodyPr/>
          <a:lstStyle/>
          <a:p>
            <a:r>
              <a:rPr lang="en-US" dirty="0"/>
              <a:t>UK</a:t>
            </a:r>
          </a:p>
        </p:txBody>
      </p:sp>
    </p:spTree>
    <p:extLst>
      <p:ext uri="{BB962C8B-B14F-4D97-AF65-F5344CB8AC3E}">
        <p14:creationId xmlns:p14="http://schemas.microsoft.com/office/powerpoint/2010/main" val="24260028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29D5ED5-5B93-476E-8A3D-9D9D475A63CB}"/>
              </a:ext>
            </a:extLst>
          </p:cNvPr>
          <p:cNvSpPr>
            <a:spLocks noGrp="1"/>
          </p:cNvSpPr>
          <p:nvPr>
            <p:ph idx="1"/>
          </p:nvPr>
        </p:nvSpPr>
        <p:spPr>
          <a:xfrm>
            <a:off x="434788" y="1825625"/>
            <a:ext cx="7625847" cy="4351338"/>
          </a:xfrm>
        </p:spPr>
        <p:txBody>
          <a:bodyPr>
            <a:normAutofit/>
          </a:bodyPr>
          <a:lstStyle/>
          <a:p>
            <a:pPr marL="457200" indent="-457200">
              <a:buFont typeface="Arial" panose="020B0604020202020204" pitchFamily="34" charset="0"/>
              <a:buChar char="•"/>
            </a:pPr>
            <a:r>
              <a:rPr lang="en-US" b="0" i="0" dirty="0">
                <a:solidFill>
                  <a:srgbClr val="222222"/>
                </a:solidFill>
                <a:effectLst/>
                <a:latin typeface="+mj-lt"/>
              </a:rPr>
              <a:t>Trivializing healthcare problems by (partially) mapping them to a predictive problem and declaring victory</a:t>
            </a:r>
          </a:p>
          <a:p>
            <a:pPr marL="457200" indent="-457200">
              <a:buFont typeface="Arial" panose="020B0604020202020204" pitchFamily="34" charset="0"/>
              <a:buChar char="•"/>
            </a:pPr>
            <a:r>
              <a:rPr lang="en-US" b="0" i="0" dirty="0">
                <a:solidFill>
                  <a:srgbClr val="403D39"/>
                </a:solidFill>
                <a:effectLst/>
                <a:latin typeface="+mj-lt"/>
              </a:rPr>
              <a:t>“People should stop training radiologists now</a:t>
            </a:r>
            <a:r>
              <a:rPr lang="en-US" dirty="0">
                <a:solidFill>
                  <a:srgbClr val="403D39"/>
                </a:solidFill>
                <a:latin typeface="+mj-lt"/>
              </a:rPr>
              <a:t>. </a:t>
            </a:r>
            <a:r>
              <a:rPr lang="en-US" b="0" i="0" dirty="0">
                <a:solidFill>
                  <a:srgbClr val="403D39"/>
                </a:solidFill>
                <a:effectLst/>
                <a:latin typeface="+mj-lt"/>
              </a:rPr>
              <a:t>It is just completely obvious that within 5 years deep learning will do better than radiologists”</a:t>
            </a:r>
            <a:r>
              <a:rPr lang="en-US" dirty="0">
                <a:solidFill>
                  <a:srgbClr val="222222"/>
                </a:solidFill>
                <a:latin typeface="+mj-lt"/>
              </a:rPr>
              <a:t> - </a:t>
            </a:r>
            <a:r>
              <a:rPr lang="en-US" b="0" i="0" dirty="0">
                <a:solidFill>
                  <a:srgbClr val="403D39"/>
                </a:solidFill>
                <a:effectLst/>
                <a:latin typeface="+mj-lt"/>
              </a:rPr>
              <a:t>Geoffrey Hinton </a:t>
            </a:r>
            <a:r>
              <a:rPr lang="en-US" dirty="0">
                <a:solidFill>
                  <a:srgbClr val="222222"/>
                </a:solidFill>
                <a:latin typeface="+mj-lt"/>
              </a:rPr>
              <a:t>in 2016</a:t>
            </a:r>
          </a:p>
          <a:p>
            <a:pPr marL="457200" indent="-457200">
              <a:buFont typeface="Arial" panose="020B0604020202020204" pitchFamily="34" charset="0"/>
              <a:buChar char="•"/>
            </a:pPr>
            <a:r>
              <a:rPr lang="en-US" b="0" i="0" dirty="0">
                <a:solidFill>
                  <a:srgbClr val="222222"/>
                </a:solidFill>
                <a:effectLst/>
                <a:latin typeface="+mj-lt"/>
              </a:rPr>
              <a:t>“The role of the radiologist will be obsolete in five years” - Vinod Khosla in 2017</a:t>
            </a:r>
          </a:p>
          <a:p>
            <a:pPr marL="457200" indent="-457200">
              <a:buFont typeface="Arial" panose="020B0604020202020204" pitchFamily="34" charset="0"/>
              <a:buChar char="•"/>
            </a:pPr>
            <a:endParaRPr lang="en-US" b="0" i="0" dirty="0">
              <a:solidFill>
                <a:srgbClr val="222222"/>
              </a:solidFill>
              <a:effectLst/>
              <a:latin typeface="+mj-lt"/>
            </a:endParaRPr>
          </a:p>
          <a:p>
            <a:pPr marL="457200" indent="-457200">
              <a:buFont typeface="Arial" panose="020B0604020202020204" pitchFamily="34" charset="0"/>
              <a:buChar char="•"/>
            </a:pPr>
            <a:endParaRPr lang="en-US" dirty="0">
              <a:latin typeface="+mj-lt"/>
            </a:endParaRPr>
          </a:p>
        </p:txBody>
      </p:sp>
      <p:sp>
        <p:nvSpPr>
          <p:cNvPr id="3" name="Title 2">
            <a:extLst>
              <a:ext uri="{FF2B5EF4-FFF2-40B4-BE49-F238E27FC236}">
                <a16:creationId xmlns:a16="http://schemas.microsoft.com/office/drawing/2014/main" id="{E3F69CE4-31EA-456D-89DC-D5FB8C71C1BC}"/>
              </a:ext>
            </a:extLst>
          </p:cNvPr>
          <p:cNvSpPr>
            <a:spLocks noGrp="1"/>
          </p:cNvSpPr>
          <p:nvPr>
            <p:ph type="title"/>
          </p:nvPr>
        </p:nvSpPr>
        <p:spPr/>
        <p:txBody>
          <a:bodyPr/>
          <a:lstStyle/>
          <a:p>
            <a:r>
              <a:rPr lang="en-US" dirty="0"/>
              <a:t>Optimizing for outcomes is (mostly) not optimizing objective functions</a:t>
            </a:r>
          </a:p>
        </p:txBody>
      </p:sp>
      <p:pic>
        <p:nvPicPr>
          <p:cNvPr id="5" name="Picture 4">
            <a:extLst>
              <a:ext uri="{FF2B5EF4-FFF2-40B4-BE49-F238E27FC236}">
                <a16:creationId xmlns:a16="http://schemas.microsoft.com/office/drawing/2014/main" id="{F41A1CF7-5B3B-42BE-A73B-D7B2640A5797}"/>
              </a:ext>
            </a:extLst>
          </p:cNvPr>
          <p:cNvPicPr>
            <a:picLocks noChangeAspect="1"/>
          </p:cNvPicPr>
          <p:nvPr/>
        </p:nvPicPr>
        <p:blipFill>
          <a:blip r:embed="rId3"/>
          <a:stretch>
            <a:fillRect/>
          </a:stretch>
        </p:blipFill>
        <p:spPr>
          <a:xfrm>
            <a:off x="11474038" y="323069"/>
            <a:ext cx="566348" cy="566348"/>
          </a:xfrm>
          <a:prstGeom prst="rect">
            <a:avLst/>
          </a:prstGeom>
        </p:spPr>
      </p:pic>
      <p:pic>
        <p:nvPicPr>
          <p:cNvPr id="7" name="Picture 6" descr="A picture containing indoor, toy, orange, items&#10;&#10;Description automatically generated">
            <a:extLst>
              <a:ext uri="{FF2B5EF4-FFF2-40B4-BE49-F238E27FC236}">
                <a16:creationId xmlns:a16="http://schemas.microsoft.com/office/drawing/2014/main" id="{2ABA2D7A-ED76-46AA-9D75-09AB043C88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94374" y="1825625"/>
            <a:ext cx="3657600" cy="3657600"/>
          </a:xfrm>
          <a:prstGeom prst="rect">
            <a:avLst/>
          </a:prstGeom>
        </p:spPr>
      </p:pic>
    </p:spTree>
    <p:extLst>
      <p:ext uri="{BB962C8B-B14F-4D97-AF65-F5344CB8AC3E}">
        <p14:creationId xmlns:p14="http://schemas.microsoft.com/office/powerpoint/2010/main" val="311232881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09CA3A5-2191-4F2C-AAA2-BD40F954AB80}"/>
              </a:ext>
            </a:extLst>
          </p:cNvPr>
          <p:cNvSpPr>
            <a:spLocks noGrp="1"/>
          </p:cNvSpPr>
          <p:nvPr>
            <p:ph idx="1"/>
          </p:nvPr>
        </p:nvSpPr>
        <p:spPr/>
        <p:txBody>
          <a:bodyPr/>
          <a:lstStyle/>
          <a:p>
            <a:endParaRPr lang="en-US"/>
          </a:p>
        </p:txBody>
      </p:sp>
      <p:sp>
        <p:nvSpPr>
          <p:cNvPr id="3" name="Title 2">
            <a:extLst>
              <a:ext uri="{FF2B5EF4-FFF2-40B4-BE49-F238E27FC236}">
                <a16:creationId xmlns:a16="http://schemas.microsoft.com/office/drawing/2014/main" id="{D40771B0-45F2-4CA1-921A-BD18709CB5B6}"/>
              </a:ext>
            </a:extLst>
          </p:cNvPr>
          <p:cNvSpPr>
            <a:spLocks noGrp="1"/>
          </p:cNvSpPr>
          <p:nvPr>
            <p:ph type="title"/>
          </p:nvPr>
        </p:nvSpPr>
        <p:spPr/>
        <p:txBody>
          <a:bodyPr/>
          <a:lstStyle/>
          <a:p>
            <a:r>
              <a:rPr lang="en-US" dirty="0"/>
              <a:t>Need for interdisciplinary perspectives</a:t>
            </a:r>
          </a:p>
        </p:txBody>
      </p:sp>
    </p:spTree>
    <p:extLst>
      <p:ext uri="{BB962C8B-B14F-4D97-AF65-F5344CB8AC3E}">
        <p14:creationId xmlns:p14="http://schemas.microsoft.com/office/powerpoint/2010/main" val="192727502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CF8F7D0-6588-42BA-A5F8-F2FAFF7E7A09}"/>
              </a:ext>
            </a:extLst>
          </p:cNvPr>
          <p:cNvSpPr>
            <a:spLocks noGrp="1"/>
          </p:cNvSpPr>
          <p:nvPr>
            <p:ph idx="1"/>
          </p:nvPr>
        </p:nvSpPr>
        <p:spPr/>
        <p:txBody>
          <a:bodyPr/>
          <a:lstStyle/>
          <a:p>
            <a:endParaRPr lang="en-US"/>
          </a:p>
        </p:txBody>
      </p:sp>
      <p:sp>
        <p:nvSpPr>
          <p:cNvPr id="3" name="Title 2">
            <a:extLst>
              <a:ext uri="{FF2B5EF4-FFF2-40B4-BE49-F238E27FC236}">
                <a16:creationId xmlns:a16="http://schemas.microsoft.com/office/drawing/2014/main" id="{D2DFE2F8-CB05-44F8-8363-FDB1C3C79AE9}"/>
              </a:ext>
            </a:extLst>
          </p:cNvPr>
          <p:cNvSpPr>
            <a:spLocks noGrp="1"/>
          </p:cNvSpPr>
          <p:nvPr>
            <p:ph type="title"/>
          </p:nvPr>
        </p:nvSpPr>
        <p:spPr/>
        <p:txBody>
          <a:bodyPr/>
          <a:lstStyle/>
          <a:p>
            <a:r>
              <a:rPr lang="en-US" dirty="0"/>
              <a:t>AI and the Law</a:t>
            </a:r>
          </a:p>
        </p:txBody>
      </p:sp>
    </p:spTree>
    <p:extLst>
      <p:ext uri="{BB962C8B-B14F-4D97-AF65-F5344CB8AC3E}">
        <p14:creationId xmlns:p14="http://schemas.microsoft.com/office/powerpoint/2010/main" val="357783404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CF8F7D0-6588-42BA-A5F8-F2FAFF7E7A09}"/>
              </a:ext>
            </a:extLst>
          </p:cNvPr>
          <p:cNvSpPr>
            <a:spLocks noGrp="1"/>
          </p:cNvSpPr>
          <p:nvPr>
            <p:ph idx="1"/>
          </p:nvPr>
        </p:nvSpPr>
        <p:spPr/>
        <p:txBody>
          <a:bodyPr/>
          <a:lstStyle/>
          <a:p>
            <a:endParaRPr lang="en-US"/>
          </a:p>
        </p:txBody>
      </p:sp>
      <p:sp>
        <p:nvSpPr>
          <p:cNvPr id="3" name="Title 2">
            <a:extLst>
              <a:ext uri="{FF2B5EF4-FFF2-40B4-BE49-F238E27FC236}">
                <a16:creationId xmlns:a16="http://schemas.microsoft.com/office/drawing/2014/main" id="{D2DFE2F8-CB05-44F8-8363-FDB1C3C79AE9}"/>
              </a:ext>
            </a:extLst>
          </p:cNvPr>
          <p:cNvSpPr>
            <a:spLocks noGrp="1"/>
          </p:cNvSpPr>
          <p:nvPr>
            <p:ph type="title"/>
          </p:nvPr>
        </p:nvSpPr>
        <p:spPr/>
        <p:txBody>
          <a:bodyPr/>
          <a:lstStyle/>
          <a:p>
            <a:r>
              <a:rPr lang="en-US" dirty="0"/>
              <a:t>AI and the Law: Success</a:t>
            </a:r>
          </a:p>
        </p:txBody>
      </p:sp>
    </p:spTree>
    <p:extLst>
      <p:ext uri="{BB962C8B-B14F-4D97-AF65-F5344CB8AC3E}">
        <p14:creationId xmlns:p14="http://schemas.microsoft.com/office/powerpoint/2010/main" val="321503462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CF8F7D0-6588-42BA-A5F8-F2FAFF7E7A09}"/>
              </a:ext>
            </a:extLst>
          </p:cNvPr>
          <p:cNvSpPr>
            <a:spLocks noGrp="1"/>
          </p:cNvSpPr>
          <p:nvPr>
            <p:ph idx="1"/>
          </p:nvPr>
        </p:nvSpPr>
        <p:spPr/>
        <p:txBody>
          <a:bodyPr/>
          <a:lstStyle/>
          <a:p>
            <a:endParaRPr lang="en-US"/>
          </a:p>
        </p:txBody>
      </p:sp>
      <p:sp>
        <p:nvSpPr>
          <p:cNvPr id="3" name="Title 2">
            <a:extLst>
              <a:ext uri="{FF2B5EF4-FFF2-40B4-BE49-F238E27FC236}">
                <a16:creationId xmlns:a16="http://schemas.microsoft.com/office/drawing/2014/main" id="{D2DFE2F8-CB05-44F8-8363-FDB1C3C79AE9}"/>
              </a:ext>
            </a:extLst>
          </p:cNvPr>
          <p:cNvSpPr>
            <a:spLocks noGrp="1"/>
          </p:cNvSpPr>
          <p:nvPr>
            <p:ph type="title"/>
          </p:nvPr>
        </p:nvSpPr>
        <p:spPr/>
        <p:txBody>
          <a:bodyPr/>
          <a:lstStyle/>
          <a:p>
            <a:r>
              <a:rPr lang="en-US" dirty="0"/>
              <a:t>AI and the Law: Failures</a:t>
            </a:r>
          </a:p>
        </p:txBody>
      </p:sp>
    </p:spTree>
    <p:extLst>
      <p:ext uri="{BB962C8B-B14F-4D97-AF65-F5344CB8AC3E}">
        <p14:creationId xmlns:p14="http://schemas.microsoft.com/office/powerpoint/2010/main" val="48228638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8AF6CCC-C5AB-44E7-9F6C-180965A6F30E}"/>
              </a:ext>
            </a:extLst>
          </p:cNvPr>
          <p:cNvSpPr>
            <a:spLocks noGrp="1"/>
          </p:cNvSpPr>
          <p:nvPr>
            <p:ph idx="1"/>
          </p:nvPr>
        </p:nvSpPr>
        <p:spPr/>
        <p:txBody>
          <a:bodyPr/>
          <a:lstStyle/>
          <a:p>
            <a:endParaRPr lang="en-US"/>
          </a:p>
        </p:txBody>
      </p:sp>
      <p:sp>
        <p:nvSpPr>
          <p:cNvPr id="3" name="Title 2">
            <a:extLst>
              <a:ext uri="{FF2B5EF4-FFF2-40B4-BE49-F238E27FC236}">
                <a16:creationId xmlns:a16="http://schemas.microsoft.com/office/drawing/2014/main" id="{80D7AC46-BD33-434C-AC16-A15F8BE3F1F0}"/>
              </a:ext>
            </a:extLst>
          </p:cNvPr>
          <p:cNvSpPr>
            <a:spLocks noGrp="1"/>
          </p:cNvSpPr>
          <p:nvPr>
            <p:ph type="title"/>
          </p:nvPr>
        </p:nvSpPr>
        <p:spPr/>
        <p:txBody>
          <a:bodyPr/>
          <a:lstStyle/>
          <a:p>
            <a:r>
              <a:rPr lang="en-US" dirty="0"/>
              <a:t>The view from Social Sciences &amp; Humanities</a:t>
            </a:r>
          </a:p>
        </p:txBody>
      </p:sp>
    </p:spTree>
    <p:extLst>
      <p:ext uri="{BB962C8B-B14F-4D97-AF65-F5344CB8AC3E}">
        <p14:creationId xmlns:p14="http://schemas.microsoft.com/office/powerpoint/2010/main" val="320655799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5CEC0B1-EECC-4B4F-8CA7-3CFC96C4FA59}"/>
              </a:ext>
            </a:extLst>
          </p:cNvPr>
          <p:cNvSpPr>
            <a:spLocks noGrp="1"/>
          </p:cNvSpPr>
          <p:nvPr>
            <p:ph idx="1"/>
          </p:nvPr>
        </p:nvSpPr>
        <p:spPr/>
        <p:txBody>
          <a:bodyPr/>
          <a:lstStyle/>
          <a:p>
            <a:r>
              <a:rPr lang="en-US" dirty="0" err="1"/>
              <a:t>Binns</a:t>
            </a:r>
            <a:r>
              <a:rPr lang="en-US" dirty="0"/>
              <a:t> Paper</a:t>
            </a:r>
          </a:p>
        </p:txBody>
      </p:sp>
      <p:sp>
        <p:nvSpPr>
          <p:cNvPr id="3" name="Title 2">
            <a:extLst>
              <a:ext uri="{FF2B5EF4-FFF2-40B4-BE49-F238E27FC236}">
                <a16:creationId xmlns:a16="http://schemas.microsoft.com/office/drawing/2014/main" id="{FDA97E8D-0C16-4CF4-BA96-0CB6963AE52B}"/>
              </a:ext>
            </a:extLst>
          </p:cNvPr>
          <p:cNvSpPr>
            <a:spLocks noGrp="1"/>
          </p:cNvSpPr>
          <p:nvPr>
            <p:ph type="title"/>
          </p:nvPr>
        </p:nvSpPr>
        <p:spPr/>
        <p:txBody>
          <a:bodyPr/>
          <a:lstStyle/>
          <a:p>
            <a:r>
              <a:rPr lang="en-US" dirty="0"/>
              <a:t>Key Lessons 1</a:t>
            </a:r>
          </a:p>
        </p:txBody>
      </p:sp>
    </p:spTree>
    <p:extLst>
      <p:ext uri="{BB962C8B-B14F-4D97-AF65-F5344CB8AC3E}">
        <p14:creationId xmlns:p14="http://schemas.microsoft.com/office/powerpoint/2010/main" val="336786579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5CEC0B1-EECC-4B4F-8CA7-3CFC96C4FA59}"/>
              </a:ext>
            </a:extLst>
          </p:cNvPr>
          <p:cNvSpPr>
            <a:spLocks noGrp="1"/>
          </p:cNvSpPr>
          <p:nvPr>
            <p:ph idx="1"/>
          </p:nvPr>
        </p:nvSpPr>
        <p:spPr/>
        <p:txBody>
          <a:bodyPr/>
          <a:lstStyle/>
          <a:p>
            <a:endParaRPr lang="en-US"/>
          </a:p>
        </p:txBody>
      </p:sp>
      <p:sp>
        <p:nvSpPr>
          <p:cNvPr id="3" name="Title 2">
            <a:extLst>
              <a:ext uri="{FF2B5EF4-FFF2-40B4-BE49-F238E27FC236}">
                <a16:creationId xmlns:a16="http://schemas.microsoft.com/office/drawing/2014/main" id="{FDA97E8D-0C16-4CF4-BA96-0CB6963AE52B}"/>
              </a:ext>
            </a:extLst>
          </p:cNvPr>
          <p:cNvSpPr>
            <a:spLocks noGrp="1"/>
          </p:cNvSpPr>
          <p:nvPr>
            <p:ph type="title"/>
          </p:nvPr>
        </p:nvSpPr>
        <p:spPr/>
        <p:txBody>
          <a:bodyPr/>
          <a:lstStyle/>
          <a:p>
            <a:r>
              <a:rPr lang="en-US" dirty="0"/>
              <a:t>Key Lessons 2</a:t>
            </a:r>
          </a:p>
        </p:txBody>
      </p:sp>
    </p:spTree>
    <p:extLst>
      <p:ext uri="{BB962C8B-B14F-4D97-AF65-F5344CB8AC3E}">
        <p14:creationId xmlns:p14="http://schemas.microsoft.com/office/powerpoint/2010/main" val="14482790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3CB9E90-EA73-4845-A466-64BF8CC2BCEF}"/>
              </a:ext>
            </a:extLst>
          </p:cNvPr>
          <p:cNvSpPr>
            <a:spLocks noGrp="1"/>
          </p:cNvSpPr>
          <p:nvPr>
            <p:ph idx="1"/>
          </p:nvPr>
        </p:nvSpPr>
        <p:spPr>
          <a:xfrm>
            <a:off x="434788" y="1825625"/>
            <a:ext cx="7466821" cy="4351338"/>
          </a:xfrm>
        </p:spPr>
        <p:txBody>
          <a:bodyPr>
            <a:normAutofit fontScale="92500" lnSpcReduction="10000"/>
          </a:bodyPr>
          <a:lstStyle/>
          <a:p>
            <a:pPr algn="just"/>
            <a:r>
              <a:rPr lang="en-US" b="0" i="0" dirty="0">
                <a:solidFill>
                  <a:srgbClr val="333333"/>
                </a:solidFill>
                <a:effectLst/>
              </a:rPr>
              <a:t>“The Food and Drug Administration is responsible for protecting the public health by ensuring the safety, efficacy, and security of human and veterinary drugs, biological products, and medical devices; and by ensuring the safety of our nation's food supply, cosmetics, and products that emit radiation.”</a:t>
            </a:r>
          </a:p>
          <a:p>
            <a:r>
              <a:rPr lang="en-US" dirty="0">
                <a:solidFill>
                  <a:srgbClr val="333333"/>
                </a:solidFill>
              </a:rPr>
              <a:t>What (medical devices) does FDA regulate?</a:t>
            </a:r>
          </a:p>
          <a:p>
            <a:pPr marL="457200" indent="-457200" algn="l">
              <a:buFont typeface="Arial" panose="020B0604020202020204" pitchFamily="34" charset="0"/>
              <a:buChar char="•"/>
            </a:pPr>
            <a:r>
              <a:rPr lang="en-US" b="0" i="0" dirty="0">
                <a:solidFill>
                  <a:srgbClr val="333333"/>
                </a:solidFill>
                <a:effectLst/>
              </a:rPr>
              <a:t>simple items like tongue depressors and bedpans</a:t>
            </a:r>
          </a:p>
          <a:p>
            <a:pPr marL="457200" indent="-457200" algn="l">
              <a:buFont typeface="Arial" panose="020B0604020202020204" pitchFamily="34" charset="0"/>
              <a:buChar char="•"/>
            </a:pPr>
            <a:r>
              <a:rPr lang="en-US" b="0" i="0" dirty="0">
                <a:solidFill>
                  <a:srgbClr val="333333"/>
                </a:solidFill>
                <a:effectLst/>
              </a:rPr>
              <a:t>complex technologies such as heart pacemakers</a:t>
            </a:r>
          </a:p>
          <a:p>
            <a:pPr marL="457200" indent="-457200" algn="l">
              <a:buFont typeface="Arial" panose="020B0604020202020204" pitchFamily="34" charset="0"/>
              <a:buChar char="•"/>
            </a:pPr>
            <a:r>
              <a:rPr lang="en-US" b="0" i="0" dirty="0">
                <a:solidFill>
                  <a:srgbClr val="333333"/>
                </a:solidFill>
                <a:effectLst/>
              </a:rPr>
              <a:t>dental devices</a:t>
            </a:r>
          </a:p>
          <a:p>
            <a:pPr marL="457200" indent="-457200" algn="l">
              <a:buFont typeface="Arial" panose="020B0604020202020204" pitchFamily="34" charset="0"/>
              <a:buChar char="•"/>
            </a:pPr>
            <a:r>
              <a:rPr lang="en-US" b="0" i="0" dirty="0">
                <a:solidFill>
                  <a:srgbClr val="333333"/>
                </a:solidFill>
                <a:effectLst/>
              </a:rPr>
              <a:t>surgical implants and prosthetics</a:t>
            </a:r>
          </a:p>
        </p:txBody>
      </p:sp>
      <p:sp>
        <p:nvSpPr>
          <p:cNvPr id="3" name="Title 2">
            <a:extLst>
              <a:ext uri="{FF2B5EF4-FFF2-40B4-BE49-F238E27FC236}">
                <a16:creationId xmlns:a16="http://schemas.microsoft.com/office/drawing/2014/main" id="{F0D40249-DAE3-4DDB-9B34-554EF8A7D2D0}"/>
              </a:ext>
            </a:extLst>
          </p:cNvPr>
          <p:cNvSpPr>
            <a:spLocks noGrp="1"/>
          </p:cNvSpPr>
          <p:nvPr>
            <p:ph type="title"/>
          </p:nvPr>
        </p:nvSpPr>
        <p:spPr/>
        <p:txBody>
          <a:bodyPr/>
          <a:lstStyle/>
          <a:p>
            <a:r>
              <a:rPr lang="en-US" dirty="0"/>
              <a:t>Regulating Medicine and Healthcare: Why Does FDA Exist?</a:t>
            </a:r>
          </a:p>
        </p:txBody>
      </p:sp>
      <p:pic>
        <p:nvPicPr>
          <p:cNvPr id="5" name="Picture 4">
            <a:extLst>
              <a:ext uri="{FF2B5EF4-FFF2-40B4-BE49-F238E27FC236}">
                <a16:creationId xmlns:a16="http://schemas.microsoft.com/office/drawing/2014/main" id="{8A784F89-8CB0-41D9-B534-B9E8D5D95248}"/>
              </a:ext>
            </a:extLst>
          </p:cNvPr>
          <p:cNvPicPr>
            <a:picLocks noChangeAspect="1"/>
          </p:cNvPicPr>
          <p:nvPr/>
        </p:nvPicPr>
        <p:blipFill>
          <a:blip r:embed="rId3"/>
          <a:stretch>
            <a:fillRect/>
          </a:stretch>
        </p:blipFill>
        <p:spPr>
          <a:xfrm>
            <a:off x="11523046" y="279086"/>
            <a:ext cx="566348" cy="566348"/>
          </a:xfrm>
          <a:prstGeom prst="rect">
            <a:avLst/>
          </a:prstGeom>
        </p:spPr>
      </p:pic>
      <p:pic>
        <p:nvPicPr>
          <p:cNvPr id="7" name="Picture 6" descr="A picture containing indoor&#10;&#10;Description automatically generated">
            <a:extLst>
              <a:ext uri="{FF2B5EF4-FFF2-40B4-BE49-F238E27FC236}">
                <a16:creationId xmlns:a16="http://schemas.microsoft.com/office/drawing/2014/main" id="{9CCBE5C6-2F61-4546-BEBA-1DA962E36FD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99612" y="1825625"/>
            <a:ext cx="3657600" cy="2743200"/>
          </a:xfrm>
          <a:prstGeom prst="rect">
            <a:avLst/>
          </a:prstGeom>
        </p:spPr>
      </p:pic>
      <p:pic>
        <p:nvPicPr>
          <p:cNvPr id="8" name="Picture 7">
            <a:extLst>
              <a:ext uri="{FF2B5EF4-FFF2-40B4-BE49-F238E27FC236}">
                <a16:creationId xmlns:a16="http://schemas.microsoft.com/office/drawing/2014/main" id="{76E8D22D-D027-4B9F-B6DB-4E09A420CA5D}"/>
              </a:ext>
            </a:extLst>
          </p:cNvPr>
          <p:cNvPicPr>
            <a:picLocks noChangeAspect="1"/>
          </p:cNvPicPr>
          <p:nvPr/>
        </p:nvPicPr>
        <p:blipFill>
          <a:blip r:embed="rId5"/>
          <a:stretch>
            <a:fillRect/>
          </a:stretch>
        </p:blipFill>
        <p:spPr>
          <a:xfrm>
            <a:off x="10847873" y="279086"/>
            <a:ext cx="566348" cy="566348"/>
          </a:xfrm>
          <a:prstGeom prst="rect">
            <a:avLst/>
          </a:prstGeom>
        </p:spPr>
      </p:pic>
    </p:spTree>
    <p:extLst>
      <p:ext uri="{BB962C8B-B14F-4D97-AF65-F5344CB8AC3E}">
        <p14:creationId xmlns:p14="http://schemas.microsoft.com/office/powerpoint/2010/main" val="28555208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05521BE-578B-4CA6-A305-9D0FE0A32D42}"/>
              </a:ext>
            </a:extLst>
          </p:cNvPr>
          <p:cNvSpPr>
            <a:spLocks noGrp="1"/>
          </p:cNvSpPr>
          <p:nvPr>
            <p:ph idx="1"/>
          </p:nvPr>
        </p:nvSpPr>
        <p:spPr>
          <a:xfrm>
            <a:off x="434789" y="1825625"/>
            <a:ext cx="6771082" cy="4351338"/>
          </a:xfrm>
        </p:spPr>
        <p:txBody>
          <a:bodyPr>
            <a:normAutofit fontScale="92500"/>
          </a:bodyPr>
          <a:lstStyle/>
          <a:p>
            <a:pPr marL="457200" indent="-457200" algn="just">
              <a:spcAft>
                <a:spcPts val="1200"/>
              </a:spcAft>
              <a:buFont typeface="Arial" panose="020B0604020202020204" pitchFamily="34" charset="0"/>
              <a:buChar char="•"/>
            </a:pPr>
            <a:r>
              <a:rPr lang="en-US" dirty="0">
                <a:solidFill>
                  <a:schemeClr val="tx1"/>
                </a:solidFill>
                <a:ea typeface="ヒラギノ角ゴ Pro W3" pitchFamily="-111" charset="-128"/>
              </a:rPr>
              <a:t>USA has the strictest regulatory regime for the approval of medical devices globally</a:t>
            </a:r>
          </a:p>
          <a:p>
            <a:pPr marL="457200" indent="-457200" algn="just">
              <a:spcAft>
                <a:spcPts val="600"/>
              </a:spcAft>
              <a:buFont typeface="Arial" panose="020B0604020202020204" pitchFamily="34" charset="0"/>
              <a:buChar char="•"/>
            </a:pPr>
            <a:r>
              <a:rPr lang="en-US" dirty="0">
                <a:solidFill>
                  <a:schemeClr val="tx1"/>
                </a:solidFill>
              </a:rPr>
              <a:t>In 2017 manufacturers recalled 4,402 drug and device products, according to the Center for Devices and Radiological Health and the Center for Drug Evaluation and Research</a:t>
            </a:r>
          </a:p>
          <a:p>
            <a:pPr marL="457200" indent="-457200" algn="just">
              <a:spcAft>
                <a:spcPts val="600"/>
              </a:spcAft>
              <a:buFont typeface="Arial" panose="020B0604020202020204" pitchFamily="34" charset="0"/>
              <a:buChar char="•"/>
            </a:pPr>
            <a:r>
              <a:rPr lang="en-US" dirty="0">
                <a:solidFill>
                  <a:schemeClr val="tx1"/>
                </a:solidFill>
              </a:rPr>
              <a:t>Of those recalls, 139 were as Class III (potential to cause serious harm or death)</a:t>
            </a:r>
          </a:p>
          <a:p>
            <a:pPr marL="457200" indent="-457200">
              <a:buFont typeface="Arial" panose="020B0604020202020204" pitchFamily="34" charset="0"/>
              <a:buChar char="•"/>
            </a:pPr>
            <a:endParaRPr lang="en-US" dirty="0">
              <a:solidFill>
                <a:schemeClr val="tx1"/>
              </a:solidFill>
            </a:endParaRPr>
          </a:p>
        </p:txBody>
      </p:sp>
      <p:sp>
        <p:nvSpPr>
          <p:cNvPr id="3" name="Title 2">
            <a:extLst>
              <a:ext uri="{FF2B5EF4-FFF2-40B4-BE49-F238E27FC236}">
                <a16:creationId xmlns:a16="http://schemas.microsoft.com/office/drawing/2014/main" id="{1FCB78A7-43DC-48CF-99A8-31C7B2D97F27}"/>
              </a:ext>
            </a:extLst>
          </p:cNvPr>
          <p:cNvSpPr>
            <a:spLocks noGrp="1"/>
          </p:cNvSpPr>
          <p:nvPr>
            <p:ph type="title"/>
          </p:nvPr>
        </p:nvSpPr>
        <p:spPr/>
        <p:txBody>
          <a:bodyPr/>
          <a:lstStyle/>
          <a:p>
            <a:r>
              <a:rPr lang="en-US" dirty="0"/>
              <a:t>FDA’s Approvals at a glance</a:t>
            </a:r>
          </a:p>
        </p:txBody>
      </p:sp>
      <p:pic>
        <p:nvPicPr>
          <p:cNvPr id="6" name="Picture 5" descr="Chart, bar chart&#10;&#10;Description automatically generated">
            <a:extLst>
              <a:ext uri="{FF2B5EF4-FFF2-40B4-BE49-F238E27FC236}">
                <a16:creationId xmlns:a16="http://schemas.microsoft.com/office/drawing/2014/main" id="{BD9BC802-B160-43BD-95ED-6A7363A328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81704" y="1825625"/>
            <a:ext cx="4424516" cy="2743200"/>
          </a:xfrm>
          <a:prstGeom prst="rect">
            <a:avLst/>
          </a:prstGeom>
        </p:spPr>
      </p:pic>
      <p:sp>
        <p:nvSpPr>
          <p:cNvPr id="7" name="TextBox 6">
            <a:extLst>
              <a:ext uri="{FF2B5EF4-FFF2-40B4-BE49-F238E27FC236}">
                <a16:creationId xmlns:a16="http://schemas.microsoft.com/office/drawing/2014/main" id="{50E0D746-6F30-4625-906E-9EB93889F461}"/>
              </a:ext>
            </a:extLst>
          </p:cNvPr>
          <p:cNvSpPr txBox="1"/>
          <p:nvPr/>
        </p:nvSpPr>
        <p:spPr>
          <a:xfrm>
            <a:off x="7573617" y="4519096"/>
            <a:ext cx="3176639" cy="369332"/>
          </a:xfrm>
          <a:prstGeom prst="rect">
            <a:avLst/>
          </a:prstGeom>
          <a:noFill/>
        </p:spPr>
        <p:txBody>
          <a:bodyPr wrap="none" rtlCol="0">
            <a:spAutoFit/>
          </a:bodyPr>
          <a:lstStyle/>
          <a:p>
            <a:r>
              <a:rPr lang="en-US" dirty="0">
                <a:latin typeface="Segoe UI Light" panose="020B0502040204020203" pitchFamily="34" charset="0"/>
                <a:cs typeface="Segoe UI Light" panose="020B0502040204020203" pitchFamily="34" charset="0"/>
              </a:rPr>
              <a:t>[Source: Med Tech Intelligence]</a:t>
            </a:r>
          </a:p>
        </p:txBody>
      </p:sp>
      <p:pic>
        <p:nvPicPr>
          <p:cNvPr id="8" name="Picture 7">
            <a:extLst>
              <a:ext uri="{FF2B5EF4-FFF2-40B4-BE49-F238E27FC236}">
                <a16:creationId xmlns:a16="http://schemas.microsoft.com/office/drawing/2014/main" id="{9C45CBAE-EA3E-4E4D-8CD0-9444E269C0DC}"/>
              </a:ext>
            </a:extLst>
          </p:cNvPr>
          <p:cNvPicPr>
            <a:picLocks noChangeAspect="1"/>
          </p:cNvPicPr>
          <p:nvPr/>
        </p:nvPicPr>
        <p:blipFill>
          <a:blip r:embed="rId4"/>
          <a:stretch>
            <a:fillRect/>
          </a:stretch>
        </p:blipFill>
        <p:spPr>
          <a:xfrm>
            <a:off x="11474038" y="323069"/>
            <a:ext cx="566348" cy="566348"/>
          </a:xfrm>
          <a:prstGeom prst="rect">
            <a:avLst/>
          </a:prstGeom>
        </p:spPr>
      </p:pic>
    </p:spTree>
    <p:extLst>
      <p:ext uri="{BB962C8B-B14F-4D97-AF65-F5344CB8AC3E}">
        <p14:creationId xmlns:p14="http://schemas.microsoft.com/office/powerpoint/2010/main" val="26890651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44E9CED-1558-4F5B-B5F1-481E1EDA829D}"/>
              </a:ext>
            </a:extLst>
          </p:cNvPr>
          <p:cNvSpPr>
            <a:spLocks noGrp="1"/>
          </p:cNvSpPr>
          <p:nvPr>
            <p:ph idx="1"/>
          </p:nvPr>
        </p:nvSpPr>
        <p:spPr/>
        <p:txBody>
          <a:bodyPr>
            <a:normAutofit fontScale="77500" lnSpcReduction="20000"/>
          </a:bodyPr>
          <a:lstStyle/>
          <a:p>
            <a:r>
              <a:rPr lang="en-US" dirty="0"/>
              <a:t>An instrument, apparatus, implement, machine, contrivance, implant, in vitro reagent, or other similar or related article, including a component part, or accessory which is:</a:t>
            </a:r>
          </a:p>
          <a:p>
            <a:pPr marL="514350" indent="-514350">
              <a:buFont typeface="+mj-lt"/>
              <a:buAutoNum type="arabicPeriod"/>
            </a:pPr>
            <a:r>
              <a:rPr lang="en-US" dirty="0"/>
              <a:t>recognized in the official National Formulary, or the United States Pharmacopoeia, or any supplement to them,</a:t>
            </a:r>
          </a:p>
          <a:p>
            <a:pPr marL="514350" indent="-514350">
              <a:buFont typeface="+mj-lt"/>
              <a:buAutoNum type="arabicPeriod"/>
            </a:pPr>
            <a:r>
              <a:rPr lang="en-US" dirty="0"/>
              <a:t>intended for use in the diagnosis of disease or other conditions, or in the cure, mitigation, treatment, or prevention of disease, in man or other animals, or</a:t>
            </a:r>
          </a:p>
          <a:p>
            <a:pPr marL="514350" indent="-514350">
              <a:buFont typeface="+mj-lt"/>
              <a:buAutoNum type="arabicPeriod"/>
            </a:pPr>
            <a:r>
              <a:rPr lang="en-US" dirty="0"/>
              <a:t>intended to affect the structure or any function of the body of man or other animals, and which does not achieve its primary intended purposes through chemical action within or on the body of man or other animals and</a:t>
            </a:r>
          </a:p>
          <a:p>
            <a:r>
              <a:rPr lang="en-US" dirty="0"/>
              <a:t>which does not achieve its primary intended purposes through chemical action within or on the body of man or other animals and which is not dependent upon being metabolized for the achievement of its primary intended purposes. The term "device" does not include software functions excluded pursuant to section 520(o).</a:t>
            </a:r>
          </a:p>
        </p:txBody>
      </p:sp>
      <p:sp>
        <p:nvSpPr>
          <p:cNvPr id="3" name="Title 2">
            <a:extLst>
              <a:ext uri="{FF2B5EF4-FFF2-40B4-BE49-F238E27FC236}">
                <a16:creationId xmlns:a16="http://schemas.microsoft.com/office/drawing/2014/main" id="{DFFEE6D5-180E-4274-9133-DAAB6D48B471}"/>
              </a:ext>
            </a:extLst>
          </p:cNvPr>
          <p:cNvSpPr>
            <a:spLocks noGrp="1"/>
          </p:cNvSpPr>
          <p:nvPr>
            <p:ph type="title"/>
          </p:nvPr>
        </p:nvSpPr>
        <p:spPr/>
        <p:txBody>
          <a:bodyPr/>
          <a:lstStyle/>
          <a:p>
            <a:r>
              <a:rPr lang="en-US" dirty="0"/>
              <a:t>What is a Device?</a:t>
            </a:r>
          </a:p>
        </p:txBody>
      </p:sp>
      <p:sp>
        <p:nvSpPr>
          <p:cNvPr id="4" name="TextBox 3">
            <a:extLst>
              <a:ext uri="{FF2B5EF4-FFF2-40B4-BE49-F238E27FC236}">
                <a16:creationId xmlns:a16="http://schemas.microsoft.com/office/drawing/2014/main" id="{D787792D-2ED7-4524-8829-1441008EE089}"/>
              </a:ext>
            </a:extLst>
          </p:cNvPr>
          <p:cNvSpPr txBox="1"/>
          <p:nvPr/>
        </p:nvSpPr>
        <p:spPr>
          <a:xfrm>
            <a:off x="5202621" y="6311900"/>
            <a:ext cx="5815118" cy="369332"/>
          </a:xfrm>
          <a:prstGeom prst="rect">
            <a:avLst/>
          </a:prstGeom>
          <a:noFill/>
        </p:spPr>
        <p:txBody>
          <a:bodyPr wrap="none" rtlCol="0">
            <a:spAutoFit/>
          </a:bodyPr>
          <a:lstStyle/>
          <a:p>
            <a:r>
              <a:rPr lang="en-US" dirty="0">
                <a:latin typeface="+mj-lt"/>
              </a:rPr>
              <a:t>[Source: Section 201(h) of the Food, Drug, and Cosmetic Act]</a:t>
            </a:r>
          </a:p>
        </p:txBody>
      </p:sp>
      <p:pic>
        <p:nvPicPr>
          <p:cNvPr id="7" name="Picture 6">
            <a:extLst>
              <a:ext uri="{FF2B5EF4-FFF2-40B4-BE49-F238E27FC236}">
                <a16:creationId xmlns:a16="http://schemas.microsoft.com/office/drawing/2014/main" id="{483E9655-AC3C-4DBB-8657-8C10661D7B8F}"/>
              </a:ext>
            </a:extLst>
          </p:cNvPr>
          <p:cNvPicPr>
            <a:picLocks noChangeAspect="1"/>
          </p:cNvPicPr>
          <p:nvPr/>
        </p:nvPicPr>
        <p:blipFill>
          <a:blip r:embed="rId3"/>
          <a:stretch>
            <a:fillRect/>
          </a:stretch>
        </p:blipFill>
        <p:spPr>
          <a:xfrm>
            <a:off x="11474038" y="323069"/>
            <a:ext cx="566348" cy="566348"/>
          </a:xfrm>
          <a:prstGeom prst="rect">
            <a:avLst/>
          </a:prstGeom>
        </p:spPr>
      </p:pic>
    </p:spTree>
    <p:extLst>
      <p:ext uri="{BB962C8B-B14F-4D97-AF65-F5344CB8AC3E}">
        <p14:creationId xmlns:p14="http://schemas.microsoft.com/office/powerpoint/2010/main" val="11112150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EAC731D-599B-4BB6-B46B-18CE93F3E19A}"/>
              </a:ext>
            </a:extLst>
          </p:cNvPr>
          <p:cNvSpPr>
            <a:spLocks noGrp="1"/>
          </p:cNvSpPr>
          <p:nvPr>
            <p:ph idx="1"/>
          </p:nvPr>
        </p:nvSpPr>
        <p:spPr>
          <a:xfrm>
            <a:off x="434788" y="1825625"/>
            <a:ext cx="6781800" cy="4351338"/>
          </a:xfrm>
        </p:spPr>
        <p:txBody>
          <a:bodyPr>
            <a:normAutofit lnSpcReduction="10000"/>
          </a:bodyPr>
          <a:lstStyle/>
          <a:p>
            <a:pPr marL="342900" indent="-342900">
              <a:buFont typeface="Arial" panose="020B0604020202020204" pitchFamily="34" charset="0"/>
              <a:buChar char="•"/>
            </a:pPr>
            <a:r>
              <a:rPr lang="en-US" dirty="0">
                <a:latin typeface="+mj-lt"/>
              </a:rPr>
              <a:t>Maggots, leeches and worms are an FDA approved medical devices!</a:t>
            </a:r>
          </a:p>
          <a:p>
            <a:pPr marL="342900" indent="-342900" algn="l">
              <a:buFont typeface="Arial" panose="020B0604020202020204" pitchFamily="34" charset="0"/>
              <a:buChar char="•"/>
            </a:pPr>
            <a:r>
              <a:rPr lang="en-US" b="0" i="0" dirty="0">
                <a:solidFill>
                  <a:srgbClr val="121212"/>
                </a:solidFill>
                <a:effectLst/>
                <a:latin typeface="+mj-lt"/>
              </a:rPr>
              <a:t>Maggot therapy involves a controlled maggot infestation on a wound for the medical removal of dead, damaged, or infected tissue</a:t>
            </a:r>
          </a:p>
          <a:p>
            <a:pPr marL="342900" indent="-342900" algn="l">
              <a:buFont typeface="Arial" panose="020B0604020202020204" pitchFamily="34" charset="0"/>
              <a:buChar char="•"/>
            </a:pPr>
            <a:r>
              <a:rPr lang="en-US" b="0" i="0" dirty="0">
                <a:solidFill>
                  <a:srgbClr val="121212"/>
                </a:solidFill>
                <a:effectLst/>
                <a:latin typeface="+mj-lt"/>
              </a:rPr>
              <a:t>“The maggots macerate their food with their mouth hooks, release their digestive enzymes into the local environment, and ingest the liquefying and semi-solid tissue”</a:t>
            </a:r>
            <a:br>
              <a:rPr lang="en-US" b="0" i="0" dirty="0">
                <a:solidFill>
                  <a:srgbClr val="121212"/>
                </a:solidFill>
                <a:effectLst/>
                <a:latin typeface="+mj-lt"/>
              </a:rPr>
            </a:br>
            <a:endParaRPr lang="en-US" b="0" i="0" dirty="0">
              <a:solidFill>
                <a:srgbClr val="121212"/>
              </a:solidFill>
              <a:effectLst/>
              <a:latin typeface="+mj-lt"/>
            </a:endParaRPr>
          </a:p>
          <a:p>
            <a:pPr marL="342900" indent="-342900">
              <a:buFont typeface="Arial" panose="020B0604020202020204" pitchFamily="34" charset="0"/>
              <a:buChar char="•"/>
            </a:pPr>
            <a:endParaRPr lang="en-US" dirty="0">
              <a:latin typeface="+mj-lt"/>
            </a:endParaRPr>
          </a:p>
        </p:txBody>
      </p:sp>
      <p:sp>
        <p:nvSpPr>
          <p:cNvPr id="3" name="Title 2">
            <a:extLst>
              <a:ext uri="{FF2B5EF4-FFF2-40B4-BE49-F238E27FC236}">
                <a16:creationId xmlns:a16="http://schemas.microsoft.com/office/drawing/2014/main" id="{0429E525-401B-4365-9E03-B0CBD693AC51}"/>
              </a:ext>
            </a:extLst>
          </p:cNvPr>
          <p:cNvSpPr>
            <a:spLocks noGrp="1"/>
          </p:cNvSpPr>
          <p:nvPr>
            <p:ph type="title"/>
          </p:nvPr>
        </p:nvSpPr>
        <p:spPr/>
        <p:txBody>
          <a:bodyPr/>
          <a:lstStyle/>
          <a:p>
            <a:r>
              <a:rPr lang="en-US" dirty="0"/>
              <a:t>The definition of a Medical Device is very broad!</a:t>
            </a:r>
          </a:p>
        </p:txBody>
      </p:sp>
      <p:pic>
        <p:nvPicPr>
          <p:cNvPr id="5" name="Picture 4" descr="Text&#10;&#10;Description automatically generated with medium confidence">
            <a:extLst>
              <a:ext uri="{FF2B5EF4-FFF2-40B4-BE49-F238E27FC236}">
                <a16:creationId xmlns:a16="http://schemas.microsoft.com/office/drawing/2014/main" id="{ED112470-82B9-43F7-8C07-DB9847A0891E}"/>
              </a:ext>
            </a:extLst>
          </p:cNvPr>
          <p:cNvPicPr>
            <a:picLocks noChangeAspect="1"/>
          </p:cNvPicPr>
          <p:nvPr/>
        </p:nvPicPr>
        <p:blipFill>
          <a:blip r:embed="rId3"/>
          <a:stretch>
            <a:fillRect/>
          </a:stretch>
        </p:blipFill>
        <p:spPr>
          <a:xfrm>
            <a:off x="7376832" y="1544192"/>
            <a:ext cx="3644920" cy="4788946"/>
          </a:xfrm>
          <a:prstGeom prst="rect">
            <a:avLst/>
          </a:prstGeom>
        </p:spPr>
      </p:pic>
      <p:sp>
        <p:nvSpPr>
          <p:cNvPr id="7" name="TextBox 6">
            <a:extLst>
              <a:ext uri="{FF2B5EF4-FFF2-40B4-BE49-F238E27FC236}">
                <a16:creationId xmlns:a16="http://schemas.microsoft.com/office/drawing/2014/main" id="{3E61F8DD-2C79-44EB-B668-7CBEA7E550B1}"/>
              </a:ext>
            </a:extLst>
          </p:cNvPr>
          <p:cNvSpPr txBox="1"/>
          <p:nvPr/>
        </p:nvSpPr>
        <p:spPr>
          <a:xfrm>
            <a:off x="7376832" y="6489312"/>
            <a:ext cx="4258236" cy="276999"/>
          </a:xfrm>
          <a:prstGeom prst="rect">
            <a:avLst/>
          </a:prstGeom>
          <a:noFill/>
        </p:spPr>
        <p:txBody>
          <a:bodyPr wrap="square">
            <a:spAutoFit/>
          </a:bodyPr>
          <a:lstStyle/>
          <a:p>
            <a:r>
              <a:rPr lang="en-US" sz="1200" dirty="0"/>
              <a:t>Source: </a:t>
            </a:r>
            <a:r>
              <a:rPr lang="en-US" sz="1200" dirty="0">
                <a:hlinkClick r:id="rId4"/>
              </a:rPr>
              <a:t>FDA: Medical Maggots Product 510(k) Summary</a:t>
            </a:r>
            <a:endParaRPr lang="en-US" sz="1200" dirty="0"/>
          </a:p>
        </p:txBody>
      </p:sp>
      <p:pic>
        <p:nvPicPr>
          <p:cNvPr id="9" name="Picture 8">
            <a:extLst>
              <a:ext uri="{FF2B5EF4-FFF2-40B4-BE49-F238E27FC236}">
                <a16:creationId xmlns:a16="http://schemas.microsoft.com/office/drawing/2014/main" id="{BE2EF68C-3788-43B6-967B-D7FEBDF823B9}"/>
              </a:ext>
            </a:extLst>
          </p:cNvPr>
          <p:cNvPicPr>
            <a:picLocks noChangeAspect="1"/>
          </p:cNvPicPr>
          <p:nvPr/>
        </p:nvPicPr>
        <p:blipFill>
          <a:blip r:embed="rId5"/>
          <a:stretch>
            <a:fillRect/>
          </a:stretch>
        </p:blipFill>
        <p:spPr>
          <a:xfrm>
            <a:off x="11474038" y="323069"/>
            <a:ext cx="566348" cy="566348"/>
          </a:xfrm>
          <a:prstGeom prst="rect">
            <a:avLst/>
          </a:prstGeom>
        </p:spPr>
      </p:pic>
    </p:spTree>
    <p:extLst>
      <p:ext uri="{BB962C8B-B14F-4D97-AF65-F5344CB8AC3E}">
        <p14:creationId xmlns:p14="http://schemas.microsoft.com/office/powerpoint/2010/main" val="10683522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564CEAC-DAC4-4512-87B5-C3C6183CDFB7}"/>
              </a:ext>
            </a:extLst>
          </p:cNvPr>
          <p:cNvSpPr>
            <a:spLocks noGrp="1"/>
          </p:cNvSpPr>
          <p:nvPr>
            <p:ph idx="1"/>
          </p:nvPr>
        </p:nvSpPr>
        <p:spPr>
          <a:xfrm>
            <a:off x="434788" y="1825625"/>
            <a:ext cx="7625847" cy="4351338"/>
          </a:xfrm>
        </p:spPr>
        <p:txBody>
          <a:bodyPr/>
          <a:lstStyle/>
          <a:p>
            <a:r>
              <a:rPr lang="en-US" b="0" i="0" dirty="0">
                <a:solidFill>
                  <a:srgbClr val="333333"/>
                </a:solidFill>
                <a:effectLst/>
              </a:rPr>
              <a:t>There are three types of software related to medical devices</a:t>
            </a:r>
          </a:p>
          <a:p>
            <a:pPr marL="514350" indent="-514350">
              <a:buFont typeface="+mj-lt"/>
              <a:buAutoNum type="arabicPeriod"/>
            </a:pPr>
            <a:r>
              <a:rPr lang="en-US" b="0" i="0" dirty="0">
                <a:solidFill>
                  <a:srgbClr val="333333"/>
                </a:solidFill>
                <a:effectLst/>
              </a:rPr>
              <a:t>Software, which on its own is a medical device</a:t>
            </a:r>
            <a:endParaRPr lang="en-US" dirty="0">
              <a:solidFill>
                <a:srgbClr val="333333"/>
              </a:solidFill>
            </a:endParaRPr>
          </a:p>
          <a:p>
            <a:pPr marL="514350" indent="-514350">
              <a:buFont typeface="+mj-lt"/>
              <a:buAutoNum type="arabicPeriod"/>
            </a:pPr>
            <a:r>
              <a:rPr lang="en-US" b="0" i="0" dirty="0">
                <a:solidFill>
                  <a:srgbClr val="333333"/>
                </a:solidFill>
                <a:effectLst/>
              </a:rPr>
              <a:t>Software in a medical device (Software that is integral to a medical device)</a:t>
            </a:r>
          </a:p>
          <a:p>
            <a:pPr marL="514350" indent="-514350">
              <a:buFont typeface="+mj-lt"/>
              <a:buAutoNum type="arabicPeriod"/>
            </a:pPr>
            <a:r>
              <a:rPr lang="en-US" dirty="0">
                <a:solidFill>
                  <a:srgbClr val="333333"/>
                </a:solidFill>
              </a:rPr>
              <a:t>S</a:t>
            </a:r>
            <a:r>
              <a:rPr lang="en-US" b="0" i="0" dirty="0">
                <a:solidFill>
                  <a:srgbClr val="333333"/>
                </a:solidFill>
                <a:effectLst/>
              </a:rPr>
              <a:t>oftware used in the manufacture or maintenance of a medical device.</a:t>
            </a:r>
            <a:endParaRPr lang="en-US" dirty="0"/>
          </a:p>
        </p:txBody>
      </p:sp>
      <p:sp>
        <p:nvSpPr>
          <p:cNvPr id="3" name="Title 2">
            <a:extLst>
              <a:ext uri="{FF2B5EF4-FFF2-40B4-BE49-F238E27FC236}">
                <a16:creationId xmlns:a16="http://schemas.microsoft.com/office/drawing/2014/main" id="{DB24C2AC-B625-4964-BC12-D69AE5691B19}"/>
              </a:ext>
            </a:extLst>
          </p:cNvPr>
          <p:cNvSpPr>
            <a:spLocks noGrp="1"/>
          </p:cNvSpPr>
          <p:nvPr>
            <p:ph type="title"/>
          </p:nvPr>
        </p:nvSpPr>
        <p:spPr/>
        <p:txBody>
          <a:bodyPr/>
          <a:lstStyle/>
          <a:p>
            <a:r>
              <a:rPr lang="en-US" dirty="0"/>
              <a:t>Software in the Medical Device Regulatory World</a:t>
            </a:r>
          </a:p>
        </p:txBody>
      </p:sp>
      <p:pic>
        <p:nvPicPr>
          <p:cNvPr id="4" name="Picture 3">
            <a:extLst>
              <a:ext uri="{FF2B5EF4-FFF2-40B4-BE49-F238E27FC236}">
                <a16:creationId xmlns:a16="http://schemas.microsoft.com/office/drawing/2014/main" id="{C2489FDD-B1FC-49CF-8793-137A34FD53A3}"/>
              </a:ext>
            </a:extLst>
          </p:cNvPr>
          <p:cNvPicPr>
            <a:picLocks noChangeAspect="1"/>
          </p:cNvPicPr>
          <p:nvPr/>
        </p:nvPicPr>
        <p:blipFill>
          <a:blip r:embed="rId2"/>
          <a:stretch>
            <a:fillRect/>
          </a:stretch>
        </p:blipFill>
        <p:spPr>
          <a:xfrm>
            <a:off x="11474038" y="323069"/>
            <a:ext cx="566348" cy="566348"/>
          </a:xfrm>
          <a:prstGeom prst="rect">
            <a:avLst/>
          </a:prstGeom>
        </p:spPr>
      </p:pic>
      <p:pic>
        <p:nvPicPr>
          <p:cNvPr id="6" name="Picture 5" descr="Icon&#10;&#10;Description automatically generated">
            <a:extLst>
              <a:ext uri="{FF2B5EF4-FFF2-40B4-BE49-F238E27FC236}">
                <a16:creationId xmlns:a16="http://schemas.microsoft.com/office/drawing/2014/main" id="{24731DB0-F2E6-43A5-BA03-EA936F5045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86912" y="1825625"/>
            <a:ext cx="3657600" cy="2743200"/>
          </a:xfrm>
          <a:prstGeom prst="rect">
            <a:avLst/>
          </a:prstGeom>
        </p:spPr>
      </p:pic>
    </p:spTree>
    <p:extLst>
      <p:ext uri="{BB962C8B-B14F-4D97-AF65-F5344CB8AC3E}">
        <p14:creationId xmlns:p14="http://schemas.microsoft.com/office/powerpoint/2010/main" val="37560509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4A963F1-BF48-46E4-B50B-44BDC8527890}"/>
              </a:ext>
            </a:extLst>
          </p:cNvPr>
          <p:cNvSpPr>
            <a:spLocks noGrp="1"/>
          </p:cNvSpPr>
          <p:nvPr>
            <p:ph idx="1"/>
          </p:nvPr>
        </p:nvSpPr>
        <p:spPr>
          <a:xfrm>
            <a:off x="434788" y="1825625"/>
            <a:ext cx="10515600" cy="1007027"/>
          </a:xfrm>
        </p:spPr>
        <p:txBody>
          <a:bodyPr>
            <a:normAutofit/>
          </a:bodyPr>
          <a:lstStyle/>
          <a:p>
            <a:r>
              <a:rPr lang="en-US" b="1" dirty="0">
                <a:solidFill>
                  <a:srgbClr val="222222"/>
                </a:solidFill>
              </a:rPr>
              <a:t>S</a:t>
            </a:r>
            <a:r>
              <a:rPr lang="en-US" b="1" i="0" dirty="0">
                <a:solidFill>
                  <a:srgbClr val="222222"/>
                </a:solidFill>
                <a:effectLst/>
              </a:rPr>
              <a:t>oftware that is on its own a medical device, “without being part of a hardware medical device</a:t>
            </a:r>
            <a:endParaRPr lang="en-US" b="0" i="0" dirty="0">
              <a:solidFill>
                <a:srgbClr val="222222"/>
              </a:solidFill>
              <a:effectLst/>
            </a:endParaRPr>
          </a:p>
        </p:txBody>
      </p:sp>
      <p:sp>
        <p:nvSpPr>
          <p:cNvPr id="3" name="Title 2">
            <a:extLst>
              <a:ext uri="{FF2B5EF4-FFF2-40B4-BE49-F238E27FC236}">
                <a16:creationId xmlns:a16="http://schemas.microsoft.com/office/drawing/2014/main" id="{3936AE47-3260-4E96-866D-8C60285DCFB0}"/>
              </a:ext>
            </a:extLst>
          </p:cNvPr>
          <p:cNvSpPr>
            <a:spLocks noGrp="1"/>
          </p:cNvSpPr>
          <p:nvPr>
            <p:ph type="title"/>
          </p:nvPr>
        </p:nvSpPr>
        <p:spPr/>
        <p:txBody>
          <a:bodyPr/>
          <a:lstStyle/>
          <a:p>
            <a:r>
              <a:rPr lang="en-US" dirty="0"/>
              <a:t>What is Software as a Medical Device?</a:t>
            </a:r>
          </a:p>
        </p:txBody>
      </p:sp>
      <p:pic>
        <p:nvPicPr>
          <p:cNvPr id="4" name="Picture 3">
            <a:extLst>
              <a:ext uri="{FF2B5EF4-FFF2-40B4-BE49-F238E27FC236}">
                <a16:creationId xmlns:a16="http://schemas.microsoft.com/office/drawing/2014/main" id="{008706EE-478A-4FD3-BF4B-B747291927D2}"/>
              </a:ext>
            </a:extLst>
          </p:cNvPr>
          <p:cNvPicPr>
            <a:picLocks noChangeAspect="1"/>
          </p:cNvPicPr>
          <p:nvPr/>
        </p:nvPicPr>
        <p:blipFill>
          <a:blip r:embed="rId3"/>
          <a:stretch>
            <a:fillRect/>
          </a:stretch>
        </p:blipFill>
        <p:spPr>
          <a:xfrm>
            <a:off x="11474038" y="323069"/>
            <a:ext cx="566348" cy="566348"/>
          </a:xfrm>
          <a:prstGeom prst="rect">
            <a:avLst/>
          </a:prstGeom>
        </p:spPr>
      </p:pic>
      <p:sp>
        <p:nvSpPr>
          <p:cNvPr id="6" name="TextBox 5">
            <a:extLst>
              <a:ext uri="{FF2B5EF4-FFF2-40B4-BE49-F238E27FC236}">
                <a16:creationId xmlns:a16="http://schemas.microsoft.com/office/drawing/2014/main" id="{45AC35D8-0E20-4693-94C1-A6E70B7A4085}"/>
              </a:ext>
            </a:extLst>
          </p:cNvPr>
          <p:cNvSpPr txBox="1"/>
          <p:nvPr/>
        </p:nvSpPr>
        <p:spPr>
          <a:xfrm>
            <a:off x="4591878" y="6097513"/>
            <a:ext cx="6522554" cy="369332"/>
          </a:xfrm>
          <a:prstGeom prst="rect">
            <a:avLst/>
          </a:prstGeom>
          <a:noFill/>
        </p:spPr>
        <p:txBody>
          <a:bodyPr wrap="square">
            <a:spAutoFit/>
          </a:bodyPr>
          <a:lstStyle/>
          <a:p>
            <a:r>
              <a:rPr lang="en-US" b="0" i="0" dirty="0">
                <a:solidFill>
                  <a:srgbClr val="222222"/>
                </a:solidFill>
                <a:effectLst/>
              </a:rPr>
              <a:t>[Section 201(h) of the Federal Food, Drug, and Cosmetic Act]</a:t>
            </a:r>
            <a:endParaRPr lang="en-US" dirty="0"/>
          </a:p>
        </p:txBody>
      </p:sp>
      <p:sp>
        <p:nvSpPr>
          <p:cNvPr id="7" name="Content Placeholder 1">
            <a:extLst>
              <a:ext uri="{FF2B5EF4-FFF2-40B4-BE49-F238E27FC236}">
                <a16:creationId xmlns:a16="http://schemas.microsoft.com/office/drawing/2014/main" id="{D5B76A9E-C49F-47C7-B306-3EBAC0440820}"/>
              </a:ext>
            </a:extLst>
          </p:cNvPr>
          <p:cNvSpPr txBox="1">
            <a:spLocks/>
          </p:cNvSpPr>
          <p:nvPr/>
        </p:nvSpPr>
        <p:spPr>
          <a:xfrm>
            <a:off x="434788" y="3072775"/>
            <a:ext cx="10515600" cy="2683566"/>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b="0" i="0" kern="1200">
                <a:solidFill>
                  <a:schemeClr val="tx2">
                    <a:lumMod val="50000"/>
                  </a:schemeClr>
                </a:solidFill>
                <a:latin typeface="Segoe UI Light" panose="020B0502040204020203" pitchFamily="34" charset="0"/>
                <a:ea typeface="+mn-ea"/>
                <a:cs typeface="Segoe UI Light"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2">
                    <a:lumMod val="50000"/>
                  </a:schemeClr>
                </a:solidFill>
                <a:latin typeface="Segoe UI Light" panose="020B0502040204020203" pitchFamily="34" charset="0"/>
                <a:ea typeface="+mn-ea"/>
                <a:cs typeface="Segoe UI Light"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lumMod val="50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lumMod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lumMod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sz="2400" dirty="0">
                <a:solidFill>
                  <a:srgbClr val="222222"/>
                </a:solidFill>
              </a:rPr>
              <a:t>“an instrument, apparatus, implement, machine, contrivance, implant, in vitro reagent, or other similar or related article, including any component, part, or accessory, which is (…) intended for use in the diagnosis of disease or other conditions, or in the cure, mitigation, treatment, or prevention of disease (…), which does not achieve its primary intended purposes through chemical action within or on the body of man (…), and which is not dependent upon being metabolized for the achievement of its primary intended purposes”.</a:t>
            </a:r>
          </a:p>
        </p:txBody>
      </p:sp>
    </p:spTree>
    <p:extLst>
      <p:ext uri="{BB962C8B-B14F-4D97-AF65-F5344CB8AC3E}">
        <p14:creationId xmlns:p14="http://schemas.microsoft.com/office/powerpoint/2010/main" val="3444811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64F18C1-3788-42A3-867C-1351C17F386A}"/>
              </a:ext>
            </a:extLst>
          </p:cNvPr>
          <p:cNvSpPr>
            <a:spLocks noGrp="1"/>
          </p:cNvSpPr>
          <p:nvPr>
            <p:ph idx="1"/>
          </p:nvPr>
        </p:nvSpPr>
        <p:spPr>
          <a:xfrm>
            <a:off x="434788" y="1825625"/>
            <a:ext cx="6900290" cy="4351338"/>
          </a:xfrm>
        </p:spPr>
        <p:txBody>
          <a:bodyPr>
            <a:normAutofit/>
          </a:bodyPr>
          <a:lstStyle/>
          <a:p>
            <a:pPr marL="457200" indent="-457200" algn="l" fontAlgn="base">
              <a:buFont typeface="Arial" panose="020B0604020202020204" pitchFamily="34" charset="0"/>
              <a:buChar char="•"/>
            </a:pPr>
            <a:r>
              <a:rPr lang="en-US" b="1" i="0" dirty="0">
                <a:solidFill>
                  <a:srgbClr val="000000"/>
                </a:solidFill>
                <a:effectLst/>
              </a:rPr>
              <a:t>Standards:</a:t>
            </a:r>
            <a:r>
              <a:rPr lang="en-US" b="1" dirty="0">
                <a:solidFill>
                  <a:srgbClr val="000000"/>
                </a:solidFill>
              </a:rPr>
              <a:t> </a:t>
            </a:r>
            <a:r>
              <a:rPr lang="en-US" b="0" i="0" dirty="0">
                <a:solidFill>
                  <a:srgbClr val="000000"/>
                </a:solidFill>
                <a:effectLst/>
              </a:rPr>
              <a:t>Provide specifications (guidelines or requirements) for products, services and systems.  Ensure quality, safety and efficiency. May provides details about acceptance criteria</a:t>
            </a:r>
          </a:p>
          <a:p>
            <a:pPr marL="457200" indent="-457200" algn="l" fontAlgn="base">
              <a:buFont typeface="Arial" panose="020B0604020202020204" pitchFamily="34" charset="0"/>
              <a:buChar char="•"/>
            </a:pPr>
            <a:r>
              <a:rPr lang="en-US" b="1" i="0" dirty="0">
                <a:solidFill>
                  <a:srgbClr val="000000"/>
                </a:solidFill>
                <a:effectLst/>
              </a:rPr>
              <a:t>Regulations:</a:t>
            </a:r>
            <a:r>
              <a:rPr lang="en-US" b="1" dirty="0">
                <a:solidFill>
                  <a:srgbClr val="000000"/>
                </a:solidFill>
              </a:rPr>
              <a:t> </a:t>
            </a:r>
            <a:r>
              <a:rPr lang="en-US" b="0" i="0" dirty="0">
                <a:solidFill>
                  <a:srgbClr val="000000"/>
                </a:solidFill>
                <a:effectLst/>
              </a:rPr>
              <a:t>Detailed instructions on how laws are to be enforced. Regulations carry the force of law and thus their application is mandatory</a:t>
            </a:r>
          </a:p>
        </p:txBody>
      </p:sp>
      <p:sp>
        <p:nvSpPr>
          <p:cNvPr id="3" name="Title 2">
            <a:extLst>
              <a:ext uri="{FF2B5EF4-FFF2-40B4-BE49-F238E27FC236}">
                <a16:creationId xmlns:a16="http://schemas.microsoft.com/office/drawing/2014/main" id="{21EA7470-ADC3-4C6E-A42A-2AD1149BDC2D}"/>
              </a:ext>
            </a:extLst>
          </p:cNvPr>
          <p:cNvSpPr>
            <a:spLocks noGrp="1"/>
          </p:cNvSpPr>
          <p:nvPr>
            <p:ph type="title"/>
          </p:nvPr>
        </p:nvSpPr>
        <p:spPr/>
        <p:txBody>
          <a:bodyPr/>
          <a:lstStyle/>
          <a:p>
            <a:r>
              <a:rPr lang="en-US" dirty="0"/>
              <a:t>Regulations vs. Standards</a:t>
            </a:r>
          </a:p>
        </p:txBody>
      </p:sp>
      <p:pic>
        <p:nvPicPr>
          <p:cNvPr id="4" name="Picture 3">
            <a:extLst>
              <a:ext uri="{FF2B5EF4-FFF2-40B4-BE49-F238E27FC236}">
                <a16:creationId xmlns:a16="http://schemas.microsoft.com/office/drawing/2014/main" id="{E84AE0EC-AE30-4A4E-8201-D55163619BDD}"/>
              </a:ext>
            </a:extLst>
          </p:cNvPr>
          <p:cNvPicPr>
            <a:picLocks noChangeAspect="1"/>
          </p:cNvPicPr>
          <p:nvPr/>
        </p:nvPicPr>
        <p:blipFill>
          <a:blip r:embed="rId2"/>
          <a:stretch>
            <a:fillRect/>
          </a:stretch>
        </p:blipFill>
        <p:spPr>
          <a:xfrm>
            <a:off x="11474038" y="323069"/>
            <a:ext cx="566348" cy="566348"/>
          </a:xfrm>
          <a:prstGeom prst="rect">
            <a:avLst/>
          </a:prstGeom>
        </p:spPr>
      </p:pic>
      <p:pic>
        <p:nvPicPr>
          <p:cNvPr id="6" name="Picture 5" descr="Diagram, text&#10;&#10;Description automatically generated">
            <a:extLst>
              <a:ext uri="{FF2B5EF4-FFF2-40B4-BE49-F238E27FC236}">
                <a16:creationId xmlns:a16="http://schemas.microsoft.com/office/drawing/2014/main" id="{38EAB102-042F-4A7C-BC4E-DB1C322F45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75076" y="1905138"/>
            <a:ext cx="4057988" cy="2743200"/>
          </a:xfrm>
          <a:prstGeom prst="rect">
            <a:avLst/>
          </a:prstGeom>
        </p:spPr>
      </p:pic>
    </p:spTree>
    <p:extLst>
      <p:ext uri="{BB962C8B-B14F-4D97-AF65-F5344CB8AC3E}">
        <p14:creationId xmlns:p14="http://schemas.microsoft.com/office/powerpoint/2010/main" val="30491564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1267B2-A283-4499-B8C3-63F5BBAAAD80}"/>
              </a:ext>
            </a:extLst>
          </p:cNvPr>
          <p:cNvSpPr>
            <a:spLocks noGrp="1"/>
          </p:cNvSpPr>
          <p:nvPr>
            <p:ph type="title"/>
          </p:nvPr>
        </p:nvSpPr>
        <p:spPr>
          <a:xfrm>
            <a:off x="434788" y="365125"/>
            <a:ext cx="10515600" cy="1325563"/>
          </a:xfrm>
        </p:spPr>
        <p:txBody>
          <a:bodyPr/>
          <a:lstStyle/>
          <a:p>
            <a:r>
              <a:rPr lang="en-US" dirty="0"/>
              <a:t>What is Responsible AI?</a:t>
            </a:r>
          </a:p>
        </p:txBody>
      </p:sp>
      <p:pic>
        <p:nvPicPr>
          <p:cNvPr id="18" name="Picture 17">
            <a:extLst>
              <a:ext uri="{FF2B5EF4-FFF2-40B4-BE49-F238E27FC236}">
                <a16:creationId xmlns:a16="http://schemas.microsoft.com/office/drawing/2014/main" id="{A9B7B0E3-5788-4491-902D-968542E064B8}"/>
              </a:ext>
            </a:extLst>
          </p:cNvPr>
          <p:cNvPicPr>
            <a:picLocks noChangeAspect="1"/>
          </p:cNvPicPr>
          <p:nvPr/>
        </p:nvPicPr>
        <p:blipFill>
          <a:blip r:embed="rId2"/>
          <a:stretch>
            <a:fillRect/>
          </a:stretch>
        </p:blipFill>
        <p:spPr>
          <a:xfrm>
            <a:off x="11474038" y="323069"/>
            <a:ext cx="566348" cy="566348"/>
          </a:xfrm>
          <a:prstGeom prst="rect">
            <a:avLst/>
          </a:prstGeom>
        </p:spPr>
      </p:pic>
      <p:pic>
        <p:nvPicPr>
          <p:cNvPr id="20" name="Picture 19" descr="Timeline&#10;&#10;Description automatically generated with medium confidence">
            <a:extLst>
              <a:ext uri="{FF2B5EF4-FFF2-40B4-BE49-F238E27FC236}">
                <a16:creationId xmlns:a16="http://schemas.microsoft.com/office/drawing/2014/main" id="{07CEAA18-B2A3-47FB-8998-8286733826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0499464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436CC03F-B53E-44E4-BA9E-846CACF3D384}"/>
              </a:ext>
            </a:extLst>
          </p:cNvPr>
          <p:cNvSpPr>
            <a:spLocks noGrp="1"/>
          </p:cNvSpPr>
          <p:nvPr>
            <p:ph type="body" sz="quarter" idx="10"/>
          </p:nvPr>
        </p:nvSpPr>
        <p:spPr>
          <a:xfrm>
            <a:off x="945398" y="1850054"/>
            <a:ext cx="10027401" cy="4585915"/>
          </a:xfrm>
        </p:spPr>
        <p:txBody>
          <a:bodyPr>
            <a:normAutofit/>
          </a:bodyPr>
          <a:lstStyle/>
          <a:p>
            <a:r>
              <a:rPr lang="en-US" dirty="0"/>
              <a:t>Motivation and Foundations</a:t>
            </a:r>
          </a:p>
          <a:p>
            <a:r>
              <a:rPr lang="en-US" dirty="0"/>
              <a:t>Traditional Medical Device approval cycle and classes</a:t>
            </a:r>
          </a:p>
          <a:p>
            <a:r>
              <a:rPr lang="en-US" dirty="0"/>
              <a:t>Software as a Medical Device: Need and opportunities</a:t>
            </a:r>
          </a:p>
          <a:p>
            <a:r>
              <a:rPr lang="en-US" dirty="0"/>
              <a:t>Shortcomings of current regulations</a:t>
            </a:r>
          </a:p>
          <a:p>
            <a:r>
              <a:rPr lang="en-US" dirty="0"/>
              <a:t>Regulating Healthcare AI: Technical Challenges</a:t>
            </a:r>
          </a:p>
          <a:p>
            <a:r>
              <a:rPr lang="en-US" dirty="0"/>
              <a:t>Global and Interdisciplinary efforts</a:t>
            </a:r>
          </a:p>
          <a:p>
            <a:r>
              <a:rPr lang="en-US" dirty="0"/>
              <a:t>Demo and artifacts</a:t>
            </a:r>
          </a:p>
          <a:p>
            <a:r>
              <a:rPr lang="en-US" dirty="0"/>
              <a:t>Conclusion				</a:t>
            </a:r>
          </a:p>
        </p:txBody>
      </p:sp>
    </p:spTree>
    <p:extLst>
      <p:ext uri="{BB962C8B-B14F-4D97-AF65-F5344CB8AC3E}">
        <p14:creationId xmlns:p14="http://schemas.microsoft.com/office/powerpoint/2010/main" val="24632821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7655288-AE63-4F70-BD4F-AAF599886BCB}"/>
              </a:ext>
            </a:extLst>
          </p:cNvPr>
          <p:cNvSpPr>
            <a:spLocks noGrp="1"/>
          </p:cNvSpPr>
          <p:nvPr>
            <p:ph type="title"/>
          </p:nvPr>
        </p:nvSpPr>
        <p:spPr/>
        <p:txBody>
          <a:bodyPr/>
          <a:lstStyle/>
          <a:p>
            <a:r>
              <a:rPr lang="en-US" dirty="0"/>
              <a:t>Responsible AI across the ML Cycle</a:t>
            </a:r>
          </a:p>
        </p:txBody>
      </p:sp>
      <p:pic>
        <p:nvPicPr>
          <p:cNvPr id="5" name="Picture 4" descr="A picture containing calendar&#10;&#10;Description automatically generated">
            <a:extLst>
              <a:ext uri="{FF2B5EF4-FFF2-40B4-BE49-F238E27FC236}">
                <a16:creationId xmlns:a16="http://schemas.microsoft.com/office/drawing/2014/main" id="{3B3EFD0B-D8C6-4FC7-B46C-D67511974183}"/>
              </a:ext>
            </a:extLst>
          </p:cNvPr>
          <p:cNvPicPr>
            <a:picLocks noChangeAspect="1"/>
          </p:cNvPicPr>
          <p:nvPr/>
        </p:nvPicPr>
        <p:blipFill>
          <a:blip r:embed="rId2"/>
          <a:stretch>
            <a:fillRect/>
          </a:stretch>
        </p:blipFill>
        <p:spPr>
          <a:xfrm>
            <a:off x="0" y="2018694"/>
            <a:ext cx="12192000" cy="3581104"/>
          </a:xfrm>
          <a:prstGeom prst="rect">
            <a:avLst/>
          </a:prstGeom>
        </p:spPr>
      </p:pic>
      <p:pic>
        <p:nvPicPr>
          <p:cNvPr id="7" name="Picture 6">
            <a:extLst>
              <a:ext uri="{FF2B5EF4-FFF2-40B4-BE49-F238E27FC236}">
                <a16:creationId xmlns:a16="http://schemas.microsoft.com/office/drawing/2014/main" id="{7E051114-127E-420D-89CC-F6CDFF269208}"/>
              </a:ext>
            </a:extLst>
          </p:cNvPr>
          <p:cNvPicPr>
            <a:picLocks noChangeAspect="1"/>
          </p:cNvPicPr>
          <p:nvPr/>
        </p:nvPicPr>
        <p:blipFill>
          <a:blip r:embed="rId3"/>
          <a:stretch>
            <a:fillRect/>
          </a:stretch>
        </p:blipFill>
        <p:spPr>
          <a:xfrm>
            <a:off x="11474038" y="323069"/>
            <a:ext cx="566348" cy="566348"/>
          </a:xfrm>
          <a:prstGeom prst="rect">
            <a:avLst/>
          </a:prstGeom>
        </p:spPr>
      </p:pic>
    </p:spTree>
    <p:extLst>
      <p:ext uri="{BB962C8B-B14F-4D97-AF65-F5344CB8AC3E}">
        <p14:creationId xmlns:p14="http://schemas.microsoft.com/office/powerpoint/2010/main" val="2964018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C2A399-EB9F-4B92-859F-0B78FB0BA55E}"/>
              </a:ext>
            </a:extLst>
          </p:cNvPr>
          <p:cNvSpPr>
            <a:spLocks noGrp="1"/>
          </p:cNvSpPr>
          <p:nvPr>
            <p:ph type="title"/>
          </p:nvPr>
        </p:nvSpPr>
        <p:spPr/>
        <p:txBody>
          <a:bodyPr/>
          <a:lstStyle/>
          <a:p>
            <a:r>
              <a:rPr lang="en-US" dirty="0"/>
              <a:t>Ethical Principles in Healthcare</a:t>
            </a:r>
          </a:p>
        </p:txBody>
      </p:sp>
      <p:sp>
        <p:nvSpPr>
          <p:cNvPr id="4" name="TextBox 3">
            <a:extLst>
              <a:ext uri="{FF2B5EF4-FFF2-40B4-BE49-F238E27FC236}">
                <a16:creationId xmlns:a16="http://schemas.microsoft.com/office/drawing/2014/main" id="{FA364851-F280-4822-AEAB-275644EF22AA}"/>
              </a:ext>
            </a:extLst>
          </p:cNvPr>
          <p:cNvSpPr txBox="1"/>
          <p:nvPr/>
        </p:nvSpPr>
        <p:spPr>
          <a:xfrm>
            <a:off x="8190956" y="6488668"/>
            <a:ext cx="3515642" cy="369332"/>
          </a:xfrm>
          <a:prstGeom prst="rect">
            <a:avLst/>
          </a:prstGeom>
          <a:noFill/>
        </p:spPr>
        <p:txBody>
          <a:bodyPr wrap="none" rtlCol="0">
            <a:spAutoFit/>
          </a:bodyPr>
          <a:lstStyle/>
          <a:p>
            <a:r>
              <a:rPr lang="en-US" dirty="0">
                <a:latin typeface="Segoe UI Light" panose="020B0502040204020203" pitchFamily="34" charset="0"/>
                <a:cs typeface="Segoe UI Light" panose="020B0502040204020203" pitchFamily="34" charset="0"/>
              </a:rPr>
              <a:t>[Beauchamp et al 2001; Page 2012]</a:t>
            </a:r>
          </a:p>
        </p:txBody>
      </p:sp>
      <p:sp>
        <p:nvSpPr>
          <p:cNvPr id="10" name="TextBox 9">
            <a:extLst>
              <a:ext uri="{FF2B5EF4-FFF2-40B4-BE49-F238E27FC236}">
                <a16:creationId xmlns:a16="http://schemas.microsoft.com/office/drawing/2014/main" id="{F4E5BD23-1010-4451-ABCD-C53BC6D87BA6}"/>
              </a:ext>
            </a:extLst>
          </p:cNvPr>
          <p:cNvSpPr txBox="1"/>
          <p:nvPr/>
        </p:nvSpPr>
        <p:spPr>
          <a:xfrm>
            <a:off x="1507046" y="3188084"/>
            <a:ext cx="2190565" cy="646331"/>
          </a:xfrm>
          <a:prstGeom prst="rect">
            <a:avLst/>
          </a:prstGeom>
          <a:noFill/>
        </p:spPr>
        <p:txBody>
          <a:bodyPr wrap="square">
            <a:spAutoFit/>
          </a:bodyPr>
          <a:lstStyle/>
          <a:p>
            <a:pPr algn="ctr"/>
            <a:r>
              <a:rPr lang="en-US" dirty="0">
                <a:cs typeface="Segoe UI Light" panose="020B0502040204020203" pitchFamily="34" charset="0"/>
              </a:rPr>
              <a:t>Nonmaleficence</a:t>
            </a:r>
          </a:p>
          <a:p>
            <a:pPr algn="ctr"/>
            <a:r>
              <a:rPr lang="en-US" dirty="0">
                <a:latin typeface="Segoe UI Light" panose="020B0502040204020203" pitchFamily="34" charset="0"/>
                <a:cs typeface="Segoe UI Light" panose="020B0502040204020203" pitchFamily="34" charset="0"/>
              </a:rPr>
              <a:t>Do no harm</a:t>
            </a:r>
          </a:p>
        </p:txBody>
      </p:sp>
      <p:pic>
        <p:nvPicPr>
          <p:cNvPr id="12" name="Picture 11" descr="Icon&#10;&#10;Description automatically generated">
            <a:extLst>
              <a:ext uri="{FF2B5EF4-FFF2-40B4-BE49-F238E27FC236}">
                <a16:creationId xmlns:a16="http://schemas.microsoft.com/office/drawing/2014/main" id="{4A32B527-8777-4659-8E5E-26D30F0734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22564" y="1591134"/>
            <a:ext cx="1554480" cy="1554480"/>
          </a:xfrm>
          <a:prstGeom prst="rect">
            <a:avLst/>
          </a:prstGeom>
        </p:spPr>
      </p:pic>
      <p:sp>
        <p:nvSpPr>
          <p:cNvPr id="14" name="TextBox 13">
            <a:extLst>
              <a:ext uri="{FF2B5EF4-FFF2-40B4-BE49-F238E27FC236}">
                <a16:creationId xmlns:a16="http://schemas.microsoft.com/office/drawing/2014/main" id="{88628187-9389-4BDE-AE90-59C8C4813885}"/>
              </a:ext>
            </a:extLst>
          </p:cNvPr>
          <p:cNvSpPr txBox="1"/>
          <p:nvPr/>
        </p:nvSpPr>
        <p:spPr>
          <a:xfrm>
            <a:off x="2858441" y="5754845"/>
            <a:ext cx="2403629" cy="646331"/>
          </a:xfrm>
          <a:prstGeom prst="rect">
            <a:avLst/>
          </a:prstGeom>
          <a:noFill/>
        </p:spPr>
        <p:txBody>
          <a:bodyPr wrap="square">
            <a:spAutoFit/>
          </a:bodyPr>
          <a:lstStyle/>
          <a:p>
            <a:pPr algn="ctr"/>
            <a:r>
              <a:rPr lang="en-US" dirty="0">
                <a:latin typeface="Segoe UI" panose="020B0502040204020203" pitchFamily="34" charset="0"/>
                <a:cs typeface="Segoe UI" panose="020B0502040204020203" pitchFamily="34" charset="0"/>
              </a:rPr>
              <a:t>Beneficence</a:t>
            </a:r>
            <a:br>
              <a:rPr lang="en-US" dirty="0">
                <a:latin typeface="Segoe UI Light" panose="020B0502040204020203" pitchFamily="34" charset="0"/>
                <a:cs typeface="Segoe UI Light" panose="020B0502040204020203" pitchFamily="34" charset="0"/>
              </a:rPr>
            </a:br>
            <a:r>
              <a:rPr lang="en-US" dirty="0">
                <a:latin typeface="Segoe UI Light" panose="020B0502040204020203" pitchFamily="34" charset="0"/>
                <a:cs typeface="Segoe UI Light" panose="020B0502040204020203" pitchFamily="34" charset="0"/>
              </a:rPr>
              <a:t>Promote Well Being</a:t>
            </a:r>
          </a:p>
        </p:txBody>
      </p:sp>
      <p:sp>
        <p:nvSpPr>
          <p:cNvPr id="16" name="TextBox 15">
            <a:extLst>
              <a:ext uri="{FF2B5EF4-FFF2-40B4-BE49-F238E27FC236}">
                <a16:creationId xmlns:a16="http://schemas.microsoft.com/office/drawing/2014/main" id="{D4FD52E9-D5CE-4902-AD09-A267A9EA9DD9}"/>
              </a:ext>
            </a:extLst>
          </p:cNvPr>
          <p:cNvSpPr txBox="1"/>
          <p:nvPr/>
        </p:nvSpPr>
        <p:spPr>
          <a:xfrm>
            <a:off x="8190956" y="3188084"/>
            <a:ext cx="2403629" cy="646331"/>
          </a:xfrm>
          <a:prstGeom prst="rect">
            <a:avLst/>
          </a:prstGeom>
          <a:noFill/>
        </p:spPr>
        <p:txBody>
          <a:bodyPr wrap="square">
            <a:spAutoFit/>
          </a:bodyPr>
          <a:lstStyle/>
          <a:p>
            <a:pPr algn="ctr"/>
            <a:r>
              <a:rPr lang="en-US" dirty="0">
                <a:latin typeface="Segoe UI" panose="020B0502040204020203" pitchFamily="34" charset="0"/>
                <a:cs typeface="Segoe UI" panose="020B0502040204020203" pitchFamily="34" charset="0"/>
              </a:rPr>
              <a:t>Justice or Fairness</a:t>
            </a:r>
          </a:p>
          <a:p>
            <a:pPr algn="ctr"/>
            <a:r>
              <a:rPr lang="en-US" dirty="0">
                <a:latin typeface="Segoe UI Light" panose="020B0502040204020203" pitchFamily="34" charset="0"/>
                <a:cs typeface="Segoe UI Light" panose="020B0502040204020203" pitchFamily="34" charset="0"/>
              </a:rPr>
              <a:t>Fair use of resources</a:t>
            </a:r>
          </a:p>
        </p:txBody>
      </p:sp>
      <p:sp>
        <p:nvSpPr>
          <p:cNvPr id="18" name="TextBox 17">
            <a:extLst>
              <a:ext uri="{FF2B5EF4-FFF2-40B4-BE49-F238E27FC236}">
                <a16:creationId xmlns:a16="http://schemas.microsoft.com/office/drawing/2014/main" id="{9AF88E49-B52F-4409-9997-247302A61E2F}"/>
              </a:ext>
            </a:extLst>
          </p:cNvPr>
          <p:cNvSpPr txBox="1"/>
          <p:nvPr/>
        </p:nvSpPr>
        <p:spPr>
          <a:xfrm>
            <a:off x="3902650" y="3188084"/>
            <a:ext cx="3881718" cy="646331"/>
          </a:xfrm>
          <a:prstGeom prst="rect">
            <a:avLst/>
          </a:prstGeom>
          <a:noFill/>
        </p:spPr>
        <p:txBody>
          <a:bodyPr wrap="square">
            <a:spAutoFit/>
          </a:bodyPr>
          <a:lstStyle/>
          <a:p>
            <a:pPr algn="ctr"/>
            <a:r>
              <a:rPr lang="en-US" dirty="0">
                <a:latin typeface="Segoe UI" panose="020B0502040204020203" pitchFamily="34" charset="0"/>
                <a:cs typeface="Segoe UI" panose="020B0502040204020203" pitchFamily="34" charset="0"/>
              </a:rPr>
              <a:t>Autonomy</a:t>
            </a:r>
          </a:p>
          <a:p>
            <a:pPr algn="ctr"/>
            <a:r>
              <a:rPr lang="en-US" dirty="0">
                <a:latin typeface="Segoe UI Light" panose="020B0502040204020203" pitchFamily="34" charset="0"/>
                <a:cs typeface="Segoe UI Light" panose="020B0502040204020203" pitchFamily="34" charset="0"/>
              </a:rPr>
              <a:t>Patient’s input should be respected</a:t>
            </a:r>
          </a:p>
        </p:txBody>
      </p:sp>
      <p:sp>
        <p:nvSpPr>
          <p:cNvPr id="20" name="TextBox 19">
            <a:extLst>
              <a:ext uri="{FF2B5EF4-FFF2-40B4-BE49-F238E27FC236}">
                <a16:creationId xmlns:a16="http://schemas.microsoft.com/office/drawing/2014/main" id="{321F5D51-7576-43A0-8A85-E3996CB221FE}"/>
              </a:ext>
            </a:extLst>
          </p:cNvPr>
          <p:cNvSpPr txBox="1"/>
          <p:nvPr/>
        </p:nvSpPr>
        <p:spPr>
          <a:xfrm>
            <a:off x="5570265" y="5752030"/>
            <a:ext cx="3881718" cy="646331"/>
          </a:xfrm>
          <a:prstGeom prst="rect">
            <a:avLst/>
          </a:prstGeom>
          <a:noFill/>
        </p:spPr>
        <p:txBody>
          <a:bodyPr wrap="square">
            <a:spAutoFit/>
          </a:bodyPr>
          <a:lstStyle/>
          <a:p>
            <a:pPr algn="ctr"/>
            <a:r>
              <a:rPr lang="en-US" dirty="0">
                <a:latin typeface="Segoe UI" panose="020B0502040204020203" pitchFamily="34" charset="0"/>
                <a:cs typeface="Segoe UI" panose="020B0502040204020203" pitchFamily="34" charset="0"/>
              </a:rPr>
              <a:t>Dignity</a:t>
            </a:r>
            <a:br>
              <a:rPr lang="en-US" dirty="0">
                <a:latin typeface="Segoe UI Light" panose="020B0502040204020203" pitchFamily="34" charset="0"/>
                <a:cs typeface="Segoe UI Light" panose="020B0502040204020203" pitchFamily="34" charset="0"/>
              </a:rPr>
            </a:br>
            <a:r>
              <a:rPr lang="en-US" dirty="0">
                <a:latin typeface="Segoe UI Light" panose="020B0502040204020203" pitchFamily="34" charset="0"/>
                <a:cs typeface="Segoe UI Light" panose="020B0502040204020203" pitchFamily="34" charset="0"/>
              </a:rPr>
              <a:t>Patients have the right to dignity </a:t>
            </a:r>
          </a:p>
        </p:txBody>
      </p:sp>
      <p:pic>
        <p:nvPicPr>
          <p:cNvPr id="22" name="Picture 21" descr="Shape&#10;&#10;Description automatically generated with low confidence">
            <a:extLst>
              <a:ext uri="{FF2B5EF4-FFF2-40B4-BE49-F238E27FC236}">
                <a16:creationId xmlns:a16="http://schemas.microsoft.com/office/drawing/2014/main" id="{660EAF10-9675-428C-BCD6-642CCE0B1B1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15348" y="1425787"/>
            <a:ext cx="1554480" cy="1554480"/>
          </a:xfrm>
          <a:prstGeom prst="rect">
            <a:avLst/>
          </a:prstGeom>
        </p:spPr>
      </p:pic>
      <p:pic>
        <p:nvPicPr>
          <p:cNvPr id="24" name="Picture 23" descr="A picture containing icon&#10;&#10;Description automatically generated">
            <a:extLst>
              <a:ext uri="{FF2B5EF4-FFF2-40B4-BE49-F238E27FC236}">
                <a16:creationId xmlns:a16="http://schemas.microsoft.com/office/drawing/2014/main" id="{28F174D4-FE94-442C-99A1-23FF6C0E4295}"/>
              </a:ext>
            </a:extLst>
          </p:cNvPr>
          <p:cNvPicPr>
            <a:picLocks noChangeAspect="1"/>
          </p:cNvPicPr>
          <p:nvPr/>
        </p:nvPicPr>
        <p:blipFill rotWithShape="1">
          <a:blip r:embed="rId5">
            <a:extLst>
              <a:ext uri="{28A0092B-C50C-407E-A947-70E740481C1C}">
                <a14:useLocalDpi xmlns:a14="http://schemas.microsoft.com/office/drawing/2010/main" val="0"/>
              </a:ext>
            </a:extLst>
          </a:blip>
          <a:srcRect l="10396" t="15417" r="10283" b="16622"/>
          <a:stretch/>
        </p:blipFill>
        <p:spPr>
          <a:xfrm>
            <a:off x="3249058" y="4042416"/>
            <a:ext cx="1814300" cy="1554480"/>
          </a:xfrm>
          <a:prstGeom prst="rect">
            <a:avLst/>
          </a:prstGeom>
        </p:spPr>
      </p:pic>
      <p:pic>
        <p:nvPicPr>
          <p:cNvPr id="26" name="Picture 25" descr="Icon&#10;&#10;Description automatically generated">
            <a:extLst>
              <a:ext uri="{FF2B5EF4-FFF2-40B4-BE49-F238E27FC236}">
                <a16:creationId xmlns:a16="http://schemas.microsoft.com/office/drawing/2014/main" id="{B2C4060D-CA7D-4C4B-971D-4A2745FF661A}"/>
              </a:ext>
            </a:extLst>
          </p:cNvPr>
          <p:cNvPicPr>
            <a:picLocks noChangeAspect="1"/>
          </p:cNvPicPr>
          <p:nvPr/>
        </p:nvPicPr>
        <p:blipFill>
          <a:blip r:embed="rId6">
            <a:biLevel thresh="75000"/>
            <a:extLst>
              <a:ext uri="{28A0092B-C50C-407E-A947-70E740481C1C}">
                <a14:useLocalDpi xmlns:a14="http://schemas.microsoft.com/office/drawing/2010/main" val="0"/>
              </a:ext>
            </a:extLst>
          </a:blip>
          <a:stretch>
            <a:fillRect/>
          </a:stretch>
        </p:blipFill>
        <p:spPr>
          <a:xfrm>
            <a:off x="6469828" y="4040929"/>
            <a:ext cx="1554480" cy="1554480"/>
          </a:xfrm>
          <a:prstGeom prst="rect">
            <a:avLst/>
          </a:prstGeom>
        </p:spPr>
      </p:pic>
      <p:pic>
        <p:nvPicPr>
          <p:cNvPr id="30" name="Graphic 29">
            <a:extLst>
              <a:ext uri="{FF2B5EF4-FFF2-40B4-BE49-F238E27FC236}">
                <a16:creationId xmlns:a16="http://schemas.microsoft.com/office/drawing/2014/main" id="{86EB60E0-800F-4933-9C39-37782361DE2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058825" y="1669647"/>
            <a:ext cx="1087008" cy="1356376"/>
          </a:xfrm>
          <a:prstGeom prst="rect">
            <a:avLst/>
          </a:prstGeom>
        </p:spPr>
      </p:pic>
      <p:pic>
        <p:nvPicPr>
          <p:cNvPr id="15" name="Picture 14">
            <a:extLst>
              <a:ext uri="{FF2B5EF4-FFF2-40B4-BE49-F238E27FC236}">
                <a16:creationId xmlns:a16="http://schemas.microsoft.com/office/drawing/2014/main" id="{761CA5C9-27FB-4168-9338-065D7A40B994}"/>
              </a:ext>
            </a:extLst>
          </p:cNvPr>
          <p:cNvPicPr>
            <a:picLocks noChangeAspect="1"/>
          </p:cNvPicPr>
          <p:nvPr/>
        </p:nvPicPr>
        <p:blipFill>
          <a:blip r:embed="rId9"/>
          <a:stretch>
            <a:fillRect/>
          </a:stretch>
        </p:blipFill>
        <p:spPr>
          <a:xfrm>
            <a:off x="11420341" y="126686"/>
            <a:ext cx="566348" cy="566348"/>
          </a:xfrm>
          <a:prstGeom prst="rect">
            <a:avLst/>
          </a:prstGeom>
        </p:spPr>
      </p:pic>
    </p:spTree>
    <p:extLst>
      <p:ext uri="{BB962C8B-B14F-4D97-AF65-F5344CB8AC3E}">
        <p14:creationId xmlns:p14="http://schemas.microsoft.com/office/powerpoint/2010/main" val="16062085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9F57C8-C8A6-4D77-B5CC-463681C60DE4}"/>
              </a:ext>
            </a:extLst>
          </p:cNvPr>
          <p:cNvSpPr>
            <a:spLocks noGrp="1"/>
          </p:cNvSpPr>
          <p:nvPr>
            <p:ph type="title"/>
          </p:nvPr>
        </p:nvSpPr>
        <p:spPr/>
        <p:txBody>
          <a:bodyPr/>
          <a:lstStyle/>
          <a:p>
            <a:r>
              <a:rPr lang="en-US" dirty="0"/>
              <a:t>Traditional Medical Device approval cycle and classes</a:t>
            </a:r>
          </a:p>
        </p:txBody>
      </p:sp>
      <p:pic>
        <p:nvPicPr>
          <p:cNvPr id="3" name="Picture 2">
            <a:extLst>
              <a:ext uri="{FF2B5EF4-FFF2-40B4-BE49-F238E27FC236}">
                <a16:creationId xmlns:a16="http://schemas.microsoft.com/office/drawing/2014/main" id="{A88FB9F8-0EC6-450E-AF12-7C135B0DACCB}"/>
              </a:ext>
            </a:extLst>
          </p:cNvPr>
          <p:cNvPicPr>
            <a:picLocks noChangeAspect="1"/>
          </p:cNvPicPr>
          <p:nvPr/>
        </p:nvPicPr>
        <p:blipFill>
          <a:blip r:embed="rId2"/>
          <a:stretch>
            <a:fillRect/>
          </a:stretch>
        </p:blipFill>
        <p:spPr>
          <a:xfrm>
            <a:off x="11474038" y="323069"/>
            <a:ext cx="566348" cy="566348"/>
          </a:xfrm>
          <a:prstGeom prst="rect">
            <a:avLst/>
          </a:prstGeom>
        </p:spPr>
      </p:pic>
    </p:spTree>
    <p:extLst>
      <p:ext uri="{BB962C8B-B14F-4D97-AF65-F5344CB8AC3E}">
        <p14:creationId xmlns:p14="http://schemas.microsoft.com/office/powerpoint/2010/main" val="15941869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C652F46-E990-45E9-82FD-98FB01507855}"/>
              </a:ext>
            </a:extLst>
          </p:cNvPr>
          <p:cNvSpPr>
            <a:spLocks noGrp="1"/>
          </p:cNvSpPr>
          <p:nvPr>
            <p:ph idx="1"/>
          </p:nvPr>
        </p:nvSpPr>
        <p:spPr/>
        <p:txBody>
          <a:bodyPr>
            <a:normAutofit fontScale="92500" lnSpcReduction="10000"/>
          </a:bodyPr>
          <a:lstStyle/>
          <a:p>
            <a:pPr algn="just"/>
            <a:r>
              <a:rPr lang="en-US" sz="2800" dirty="0">
                <a:solidFill>
                  <a:schemeClr val="tx1"/>
                </a:solidFill>
              </a:rPr>
              <a:t>“lots of carelessness is involved during the drug development and manufacturing period. The long list of drug recall on FDA website is evidence that still industries are not following the standard guidelines.”</a:t>
            </a:r>
          </a:p>
          <a:p>
            <a:pPr algn="r"/>
            <a:r>
              <a:rPr lang="en-US" sz="2800" dirty="0">
                <a:solidFill>
                  <a:schemeClr val="tx1"/>
                </a:solidFill>
              </a:rPr>
              <a:t>				- </a:t>
            </a:r>
            <a:r>
              <a:rPr lang="en-US" sz="2800" dirty="0" err="1">
                <a:solidFill>
                  <a:schemeClr val="tx1"/>
                </a:solidFill>
              </a:rPr>
              <a:t>Nagaich</a:t>
            </a:r>
            <a:r>
              <a:rPr lang="en-US" sz="2800" dirty="0">
                <a:solidFill>
                  <a:schemeClr val="tx1"/>
                </a:solidFill>
              </a:rPr>
              <a:t> &amp; </a:t>
            </a:r>
            <a:r>
              <a:rPr lang="en-US" sz="2800" dirty="0" err="1">
                <a:solidFill>
                  <a:schemeClr val="tx1"/>
                </a:solidFill>
              </a:rPr>
              <a:t>Sadhna</a:t>
            </a:r>
            <a:r>
              <a:rPr lang="en-US" sz="2800" dirty="0">
                <a:solidFill>
                  <a:schemeClr val="tx1"/>
                </a:solidFill>
              </a:rPr>
              <a:t>, Int J Pharm </a:t>
            </a:r>
            <a:r>
              <a:rPr lang="en-US" sz="2800" dirty="0" err="1">
                <a:solidFill>
                  <a:schemeClr val="tx1"/>
                </a:solidFill>
              </a:rPr>
              <a:t>Investig</a:t>
            </a:r>
            <a:r>
              <a:rPr lang="en-US" sz="2800" dirty="0">
                <a:solidFill>
                  <a:schemeClr val="tx1"/>
                </a:solidFill>
              </a:rPr>
              <a:t> 2015</a:t>
            </a:r>
          </a:p>
          <a:p>
            <a:endParaRPr lang="en-US" sz="2800" dirty="0">
              <a:solidFill>
                <a:schemeClr val="tx1"/>
              </a:solidFill>
            </a:endParaRPr>
          </a:p>
          <a:p>
            <a:pPr algn="just"/>
            <a:r>
              <a:rPr lang="en-US" sz="2800" dirty="0">
                <a:solidFill>
                  <a:schemeClr val="tx1"/>
                </a:solidFill>
              </a:rPr>
              <a:t>“Many high-risk medical devices today are approved on the basis of just one clinical trial (as opposed to new medications, which usually require two trials). And only a small minority of clinical studies of medical devices are randomized, controlled and blinded — the gold standard for reliable evidence (and the benchmark to which studies of drugs are held).”</a:t>
            </a:r>
          </a:p>
          <a:p>
            <a:pPr algn="r"/>
            <a:r>
              <a:rPr lang="en-US" sz="2800" dirty="0">
                <a:solidFill>
                  <a:schemeClr val="tx1"/>
                </a:solidFill>
              </a:rPr>
              <a:t>					- </a:t>
            </a:r>
            <a:r>
              <a:rPr lang="en-US" sz="2800" dirty="0" err="1">
                <a:solidFill>
                  <a:schemeClr val="tx1"/>
                </a:solidFill>
              </a:rPr>
              <a:t>Redberg</a:t>
            </a:r>
            <a:r>
              <a:rPr lang="en-US" sz="2800" dirty="0">
                <a:solidFill>
                  <a:schemeClr val="tx1"/>
                </a:solidFill>
              </a:rPr>
              <a:t> &amp; Dhruva, NYT 2015</a:t>
            </a:r>
          </a:p>
          <a:p>
            <a:endParaRPr lang="en-US" sz="2800" dirty="0">
              <a:solidFill>
                <a:schemeClr val="tx1"/>
              </a:solidFill>
            </a:endParaRPr>
          </a:p>
          <a:p>
            <a:endParaRPr lang="en-US" sz="2800" dirty="0">
              <a:solidFill>
                <a:schemeClr val="tx1"/>
              </a:solidFill>
            </a:endParaRPr>
          </a:p>
          <a:p>
            <a:endParaRPr lang="en-US" sz="2800" dirty="0">
              <a:solidFill>
                <a:schemeClr val="tx1"/>
              </a:solidFill>
            </a:endParaRPr>
          </a:p>
          <a:p>
            <a:endParaRPr lang="en-US" dirty="0">
              <a:solidFill>
                <a:schemeClr val="tx1"/>
              </a:solidFill>
            </a:endParaRPr>
          </a:p>
        </p:txBody>
      </p:sp>
      <p:sp>
        <p:nvSpPr>
          <p:cNvPr id="3" name="Title 2">
            <a:extLst>
              <a:ext uri="{FF2B5EF4-FFF2-40B4-BE49-F238E27FC236}">
                <a16:creationId xmlns:a16="http://schemas.microsoft.com/office/drawing/2014/main" id="{4A336D02-243F-46C8-9C72-8A32A96F88EC}"/>
              </a:ext>
            </a:extLst>
          </p:cNvPr>
          <p:cNvSpPr>
            <a:spLocks noGrp="1"/>
          </p:cNvSpPr>
          <p:nvPr>
            <p:ph type="title"/>
          </p:nvPr>
        </p:nvSpPr>
        <p:spPr/>
        <p:txBody>
          <a:bodyPr/>
          <a:lstStyle/>
          <a:p>
            <a:r>
              <a:rPr lang="en-US" dirty="0"/>
              <a:t>Problems with Drug &amp; Device Approval</a:t>
            </a:r>
          </a:p>
        </p:txBody>
      </p:sp>
      <p:pic>
        <p:nvPicPr>
          <p:cNvPr id="5" name="Picture 4">
            <a:extLst>
              <a:ext uri="{FF2B5EF4-FFF2-40B4-BE49-F238E27FC236}">
                <a16:creationId xmlns:a16="http://schemas.microsoft.com/office/drawing/2014/main" id="{61688BD2-3568-4EE0-83E9-F75855D47C30}"/>
              </a:ext>
            </a:extLst>
          </p:cNvPr>
          <p:cNvPicPr>
            <a:picLocks noChangeAspect="1"/>
          </p:cNvPicPr>
          <p:nvPr/>
        </p:nvPicPr>
        <p:blipFill>
          <a:blip r:embed="rId2"/>
          <a:stretch>
            <a:fillRect/>
          </a:stretch>
        </p:blipFill>
        <p:spPr>
          <a:xfrm>
            <a:off x="11474038" y="323069"/>
            <a:ext cx="566348" cy="566348"/>
          </a:xfrm>
          <a:prstGeom prst="rect">
            <a:avLst/>
          </a:prstGeom>
        </p:spPr>
      </p:pic>
    </p:spTree>
    <p:extLst>
      <p:ext uri="{BB962C8B-B14F-4D97-AF65-F5344CB8AC3E}">
        <p14:creationId xmlns:p14="http://schemas.microsoft.com/office/powerpoint/2010/main" val="16073861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657ADDE-8C9D-4C24-9A2C-7D1E4EF406C3}"/>
              </a:ext>
            </a:extLst>
          </p:cNvPr>
          <p:cNvSpPr>
            <a:spLocks noGrp="1"/>
          </p:cNvSpPr>
          <p:nvPr>
            <p:ph idx="1"/>
          </p:nvPr>
        </p:nvSpPr>
        <p:spPr/>
        <p:txBody>
          <a:bodyPr>
            <a:normAutofit/>
          </a:bodyPr>
          <a:lstStyle/>
          <a:p>
            <a:pPr marL="457200" indent="-457200">
              <a:buFont typeface="Arial" panose="020B0604020202020204" pitchFamily="34" charset="0"/>
              <a:buChar char="•"/>
            </a:pPr>
            <a:r>
              <a:rPr lang="en-US" dirty="0"/>
              <a:t>Medical products are different from other consumer goods or products</a:t>
            </a:r>
            <a:endParaRPr lang="en-GB" dirty="0"/>
          </a:p>
          <a:p>
            <a:pPr marL="457200" indent="-457200">
              <a:buFont typeface="Arial" panose="020B0604020202020204" pitchFamily="34" charset="0"/>
              <a:buChar char="•"/>
            </a:pPr>
            <a:r>
              <a:rPr lang="en-US" dirty="0"/>
              <a:t>The principal purpose regulatory systems for medical devices is to ensure well-being, safety and performance</a:t>
            </a:r>
          </a:p>
          <a:p>
            <a:pPr marL="457200" indent="-457200">
              <a:buFont typeface="Arial" panose="020B0604020202020204" pitchFamily="34" charset="0"/>
              <a:buChar char="•"/>
            </a:pPr>
            <a:r>
              <a:rPr lang="en-US" dirty="0"/>
              <a:t>Software that is incorporated into a medical device may be subject to regulation from multiple jurisdictions e.g., US, China, EU etc.</a:t>
            </a:r>
          </a:p>
          <a:p>
            <a:pPr marL="457200" indent="-457200">
              <a:buFont typeface="Arial" panose="020B0604020202020204" pitchFamily="34" charset="0"/>
              <a:buChar char="•"/>
            </a:pPr>
            <a:r>
              <a:rPr lang="en-US" dirty="0"/>
              <a:t>Risks differ by device type</a:t>
            </a:r>
          </a:p>
          <a:p>
            <a:pPr marL="457200" indent="-457200">
              <a:buFont typeface="Arial" panose="020B0604020202020204" pitchFamily="34" charset="0"/>
              <a:buChar char="•"/>
            </a:pPr>
            <a:r>
              <a:rPr lang="en-US" dirty="0"/>
              <a:t>What regulations may apply for what type of devices?</a:t>
            </a:r>
          </a:p>
        </p:txBody>
      </p:sp>
      <p:sp>
        <p:nvSpPr>
          <p:cNvPr id="3" name="Title 2">
            <a:extLst>
              <a:ext uri="{FF2B5EF4-FFF2-40B4-BE49-F238E27FC236}">
                <a16:creationId xmlns:a16="http://schemas.microsoft.com/office/drawing/2014/main" id="{AE872860-8DAE-4358-9D8F-C22621970CF0}"/>
              </a:ext>
            </a:extLst>
          </p:cNvPr>
          <p:cNvSpPr>
            <a:spLocks noGrp="1"/>
          </p:cNvSpPr>
          <p:nvPr>
            <p:ph type="title"/>
          </p:nvPr>
        </p:nvSpPr>
        <p:spPr/>
        <p:txBody>
          <a:bodyPr/>
          <a:lstStyle/>
          <a:p>
            <a:r>
              <a:rPr lang="en-US" dirty="0"/>
              <a:t>Regulating Medical Products</a:t>
            </a:r>
          </a:p>
        </p:txBody>
      </p:sp>
      <p:pic>
        <p:nvPicPr>
          <p:cNvPr id="5" name="Picture 4">
            <a:extLst>
              <a:ext uri="{FF2B5EF4-FFF2-40B4-BE49-F238E27FC236}">
                <a16:creationId xmlns:a16="http://schemas.microsoft.com/office/drawing/2014/main" id="{7673FC01-5B4E-40C6-A340-4B247850A8EB}"/>
              </a:ext>
            </a:extLst>
          </p:cNvPr>
          <p:cNvPicPr>
            <a:picLocks noChangeAspect="1"/>
          </p:cNvPicPr>
          <p:nvPr/>
        </p:nvPicPr>
        <p:blipFill>
          <a:blip r:embed="rId2"/>
          <a:stretch>
            <a:fillRect/>
          </a:stretch>
        </p:blipFill>
        <p:spPr>
          <a:xfrm>
            <a:off x="11474038" y="323069"/>
            <a:ext cx="566348" cy="566348"/>
          </a:xfrm>
          <a:prstGeom prst="rect">
            <a:avLst/>
          </a:prstGeom>
        </p:spPr>
      </p:pic>
    </p:spTree>
    <p:extLst>
      <p:ext uri="{BB962C8B-B14F-4D97-AF65-F5344CB8AC3E}">
        <p14:creationId xmlns:p14="http://schemas.microsoft.com/office/powerpoint/2010/main" val="2744387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28B8100-7212-483E-8A72-0ABB6D295458}"/>
              </a:ext>
            </a:extLst>
          </p:cNvPr>
          <p:cNvSpPr>
            <a:spLocks noGrp="1"/>
          </p:cNvSpPr>
          <p:nvPr>
            <p:ph type="title"/>
          </p:nvPr>
        </p:nvSpPr>
        <p:spPr/>
        <p:txBody>
          <a:bodyPr/>
          <a:lstStyle/>
          <a:p>
            <a:r>
              <a:rPr lang="en-US" dirty="0"/>
              <a:t>History of FDA Regulation</a:t>
            </a:r>
          </a:p>
        </p:txBody>
      </p:sp>
      <p:sp>
        <p:nvSpPr>
          <p:cNvPr id="7" name="TextBox 6">
            <a:extLst>
              <a:ext uri="{FF2B5EF4-FFF2-40B4-BE49-F238E27FC236}">
                <a16:creationId xmlns:a16="http://schemas.microsoft.com/office/drawing/2014/main" id="{CDB28FC6-53A2-4BA2-BBBF-FE358F2F3479}"/>
              </a:ext>
            </a:extLst>
          </p:cNvPr>
          <p:cNvSpPr txBox="1"/>
          <p:nvPr/>
        </p:nvSpPr>
        <p:spPr>
          <a:xfrm>
            <a:off x="434788" y="1825625"/>
            <a:ext cx="10515600" cy="4154984"/>
          </a:xfrm>
          <a:prstGeom prst="rect">
            <a:avLst/>
          </a:prstGeom>
          <a:noFill/>
        </p:spPr>
        <p:txBody>
          <a:bodyPr wrap="square">
            <a:spAutoFit/>
          </a:bodyPr>
          <a:lstStyle/>
          <a:p>
            <a:pPr marL="285750" indent="-285750">
              <a:buFont typeface="Arial" panose="020B0604020202020204" pitchFamily="34" charset="0"/>
              <a:buChar char="•"/>
            </a:pPr>
            <a:r>
              <a:rPr lang="en-US" sz="2400" b="1" dirty="0">
                <a:latin typeface="Segoe UI Light" panose="020B0502040204020203" pitchFamily="34" charset="0"/>
                <a:cs typeface="Segoe UI Light" panose="020B0502040204020203" pitchFamily="34" charset="0"/>
              </a:rPr>
              <a:t>Federal Food, Drug, and Cosmetic Act of 1938: </a:t>
            </a:r>
            <a:r>
              <a:rPr lang="en-US" sz="2400" dirty="0">
                <a:latin typeface="Segoe UI Light" panose="020B0502040204020203" pitchFamily="34" charset="0"/>
                <a:cs typeface="Segoe UI Light" panose="020B0502040204020203" pitchFamily="34" charset="0"/>
              </a:rPr>
              <a:t>Prohibited the marketing of medical devices with false or misleading labeling</a:t>
            </a:r>
          </a:p>
          <a:p>
            <a:pPr marL="285750" indent="-285750">
              <a:buFont typeface="Arial" panose="020B0604020202020204" pitchFamily="34" charset="0"/>
              <a:buChar char="•"/>
            </a:pPr>
            <a:r>
              <a:rPr lang="en-US" sz="2400" b="1" dirty="0">
                <a:latin typeface="Segoe UI Light" panose="020B0502040204020203" pitchFamily="34" charset="0"/>
                <a:cs typeface="Segoe UI Light" panose="020B0502040204020203" pitchFamily="34" charset="0"/>
              </a:rPr>
              <a:t>Radiation Control for Health and Safety Act of 1968 </a:t>
            </a:r>
            <a:r>
              <a:rPr lang="en-US" sz="2400" dirty="0">
                <a:latin typeface="Segoe UI Light" panose="020B0502040204020203" pitchFamily="34" charset="0"/>
                <a:cs typeface="Segoe UI Light" panose="020B0502040204020203" pitchFamily="34" charset="0"/>
              </a:rPr>
              <a:t>Established performance standards to control radiation from various products</a:t>
            </a:r>
          </a:p>
          <a:p>
            <a:pPr marL="285750" indent="-285750">
              <a:buFont typeface="Arial" panose="020B0604020202020204" pitchFamily="34" charset="0"/>
              <a:buChar char="•"/>
            </a:pPr>
            <a:r>
              <a:rPr lang="en-US" sz="2400" b="1" dirty="0">
                <a:latin typeface="Segoe UI Light" panose="020B0502040204020203" pitchFamily="34" charset="0"/>
                <a:cs typeface="Segoe UI Light" panose="020B0502040204020203" pitchFamily="34" charset="0"/>
              </a:rPr>
              <a:t>Medical Device Amendments of 1976 </a:t>
            </a:r>
            <a:r>
              <a:rPr lang="en-US" sz="2400" dirty="0">
                <a:latin typeface="Segoe UI Light" panose="020B0502040204020203" pitchFamily="34" charset="0"/>
                <a:cs typeface="Segoe UI Light" panose="020B0502040204020203" pitchFamily="34" charset="0"/>
              </a:rPr>
              <a:t>Established the premarket approval and 510(k) pathways and the risk-based classification of medical devices into classes I, II, and III.</a:t>
            </a:r>
          </a:p>
          <a:p>
            <a:pPr marL="285750" indent="-285750">
              <a:buFont typeface="Arial" panose="020B0604020202020204" pitchFamily="34" charset="0"/>
              <a:buChar char="•"/>
            </a:pPr>
            <a:r>
              <a:rPr lang="en-US" sz="2400" b="1" dirty="0">
                <a:latin typeface="Segoe UI Light" panose="020B0502040204020203" pitchFamily="34" charset="0"/>
                <a:cs typeface="Segoe UI Light" panose="020B0502040204020203" pitchFamily="34" charset="0"/>
              </a:rPr>
              <a:t>Safe Medical Devices Act of 1990 </a:t>
            </a:r>
            <a:r>
              <a:rPr lang="en-US" sz="2400" dirty="0">
                <a:latin typeface="Segoe UI Light" panose="020B0502040204020203" pitchFamily="34" charset="0"/>
                <a:cs typeface="Segoe UI Light" panose="020B0502040204020203" pitchFamily="34" charset="0"/>
              </a:rPr>
              <a:t>Added Section 522 studies, created Humanitarian Device Exemption for devices for rare diseases or conditions</a:t>
            </a:r>
          </a:p>
          <a:p>
            <a:pPr marL="285750" indent="-285750">
              <a:buFont typeface="Arial" panose="020B0604020202020204" pitchFamily="34" charset="0"/>
              <a:buChar char="•"/>
            </a:pPr>
            <a:r>
              <a:rPr lang="en-US" sz="2400" b="1" dirty="0">
                <a:latin typeface="Segoe UI Light" panose="020B0502040204020203" pitchFamily="34" charset="0"/>
                <a:cs typeface="Segoe UI Light" panose="020B0502040204020203" pitchFamily="34" charset="0"/>
              </a:rPr>
              <a:t>FDA Modernization Act of 1997 </a:t>
            </a:r>
            <a:r>
              <a:rPr lang="en-US" sz="2400" dirty="0">
                <a:latin typeface="Segoe UI Light" panose="020B0502040204020203" pitchFamily="34" charset="0"/>
                <a:cs typeface="Segoe UI Light" panose="020B0502040204020203" pitchFamily="34" charset="0"/>
              </a:rPr>
              <a:t>Exempted most class I devices from premarket notification, created the Third-Party Review Program for 510(k) submissions</a:t>
            </a:r>
          </a:p>
        </p:txBody>
      </p:sp>
      <p:sp>
        <p:nvSpPr>
          <p:cNvPr id="8" name="TextBox 7">
            <a:extLst>
              <a:ext uri="{FF2B5EF4-FFF2-40B4-BE49-F238E27FC236}">
                <a16:creationId xmlns:a16="http://schemas.microsoft.com/office/drawing/2014/main" id="{630CAC85-4D30-43C1-A4A2-BA57B722733A}"/>
              </a:ext>
            </a:extLst>
          </p:cNvPr>
          <p:cNvSpPr txBox="1"/>
          <p:nvPr/>
        </p:nvSpPr>
        <p:spPr>
          <a:xfrm>
            <a:off x="9028387" y="5980609"/>
            <a:ext cx="2119683" cy="369332"/>
          </a:xfrm>
          <a:prstGeom prst="rect">
            <a:avLst/>
          </a:prstGeom>
          <a:noFill/>
        </p:spPr>
        <p:txBody>
          <a:bodyPr wrap="none" rtlCol="0">
            <a:spAutoFit/>
          </a:bodyPr>
          <a:lstStyle/>
          <a:p>
            <a:r>
              <a:rPr lang="en-US" dirty="0"/>
              <a:t>[Darrow et al 2021]</a:t>
            </a:r>
          </a:p>
        </p:txBody>
      </p:sp>
      <p:pic>
        <p:nvPicPr>
          <p:cNvPr id="6" name="Picture 5">
            <a:extLst>
              <a:ext uri="{FF2B5EF4-FFF2-40B4-BE49-F238E27FC236}">
                <a16:creationId xmlns:a16="http://schemas.microsoft.com/office/drawing/2014/main" id="{35465602-569C-430A-B16F-03E1F32BDADA}"/>
              </a:ext>
            </a:extLst>
          </p:cNvPr>
          <p:cNvPicPr>
            <a:picLocks noChangeAspect="1"/>
          </p:cNvPicPr>
          <p:nvPr/>
        </p:nvPicPr>
        <p:blipFill>
          <a:blip r:embed="rId3"/>
          <a:stretch>
            <a:fillRect/>
          </a:stretch>
        </p:blipFill>
        <p:spPr>
          <a:xfrm>
            <a:off x="11474038" y="323069"/>
            <a:ext cx="566348" cy="566348"/>
          </a:xfrm>
          <a:prstGeom prst="rect">
            <a:avLst/>
          </a:prstGeom>
        </p:spPr>
      </p:pic>
    </p:spTree>
    <p:extLst>
      <p:ext uri="{BB962C8B-B14F-4D97-AF65-F5344CB8AC3E}">
        <p14:creationId xmlns:p14="http://schemas.microsoft.com/office/powerpoint/2010/main" val="27717671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28B8100-7212-483E-8A72-0ABB6D295458}"/>
              </a:ext>
            </a:extLst>
          </p:cNvPr>
          <p:cNvSpPr>
            <a:spLocks noGrp="1"/>
          </p:cNvSpPr>
          <p:nvPr>
            <p:ph type="title"/>
          </p:nvPr>
        </p:nvSpPr>
        <p:spPr/>
        <p:txBody>
          <a:bodyPr/>
          <a:lstStyle/>
          <a:p>
            <a:r>
              <a:rPr lang="en-US" dirty="0"/>
              <a:t>History of FDA Regulation</a:t>
            </a:r>
          </a:p>
        </p:txBody>
      </p:sp>
      <p:sp>
        <p:nvSpPr>
          <p:cNvPr id="7" name="TextBox 6">
            <a:extLst>
              <a:ext uri="{FF2B5EF4-FFF2-40B4-BE49-F238E27FC236}">
                <a16:creationId xmlns:a16="http://schemas.microsoft.com/office/drawing/2014/main" id="{CDB28FC6-53A2-4BA2-BBBF-FE358F2F3479}"/>
              </a:ext>
            </a:extLst>
          </p:cNvPr>
          <p:cNvSpPr txBox="1"/>
          <p:nvPr/>
        </p:nvSpPr>
        <p:spPr>
          <a:xfrm>
            <a:off x="434788" y="1825625"/>
            <a:ext cx="10515600" cy="4154984"/>
          </a:xfrm>
          <a:prstGeom prst="rect">
            <a:avLst/>
          </a:prstGeom>
          <a:noFill/>
        </p:spPr>
        <p:txBody>
          <a:bodyPr wrap="square">
            <a:spAutoFit/>
          </a:bodyPr>
          <a:lstStyle/>
          <a:p>
            <a:pPr marL="285750" indent="-285750">
              <a:buFont typeface="Arial" panose="020B0604020202020204" pitchFamily="34" charset="0"/>
              <a:buChar char="•"/>
            </a:pPr>
            <a:r>
              <a:rPr lang="en-US" sz="2400" b="1" dirty="0">
                <a:latin typeface="Segoe UI Light" panose="020B0502040204020203" pitchFamily="34" charset="0"/>
                <a:cs typeface="Segoe UI Light" panose="020B0502040204020203" pitchFamily="34" charset="0"/>
              </a:rPr>
              <a:t>Medical Device User Fee and Modernization Act of 2002 </a:t>
            </a:r>
            <a:r>
              <a:rPr lang="en-US" sz="2400" dirty="0">
                <a:latin typeface="Segoe UI Light" panose="020B0502040204020203" pitchFamily="34" charset="0"/>
                <a:cs typeface="Segoe UI Light" panose="020B0502040204020203" pitchFamily="34" charset="0"/>
              </a:rPr>
              <a:t>Established a user fee program by which medical device manufacturers pay fees that help fund FDA review activities</a:t>
            </a:r>
          </a:p>
          <a:p>
            <a:pPr marL="285750" indent="-285750">
              <a:buFont typeface="Arial" panose="020B0604020202020204" pitchFamily="34" charset="0"/>
              <a:buChar char="•"/>
            </a:pPr>
            <a:r>
              <a:rPr lang="en-US" sz="2400" b="1" dirty="0">
                <a:latin typeface="Segoe UI Light" panose="020B0502040204020203" pitchFamily="34" charset="0"/>
                <a:cs typeface="Segoe UI Light" panose="020B0502040204020203" pitchFamily="34" charset="0"/>
              </a:rPr>
              <a:t>FDA Safety and Innovation Act of 2012 </a:t>
            </a:r>
            <a:r>
              <a:rPr lang="en-US" sz="2400" dirty="0">
                <a:latin typeface="Segoe UI Light" panose="020B0502040204020203" pitchFamily="34" charset="0"/>
                <a:cs typeface="Segoe UI Light" panose="020B0502040204020203" pitchFamily="34" charset="0"/>
              </a:rPr>
              <a:t>Eliminated the requirement to first submit a 510(k) prior to eligibility for de novo review, and directed the FDA to include devices in its </a:t>
            </a:r>
            <a:r>
              <a:rPr lang="en-US" sz="2400" dirty="0" err="1">
                <a:latin typeface="Segoe UI Light" panose="020B0502040204020203" pitchFamily="34" charset="0"/>
                <a:cs typeface="Segoe UI Light" panose="020B0502040204020203" pitchFamily="34" charset="0"/>
              </a:rPr>
              <a:t>postmarket</a:t>
            </a:r>
            <a:r>
              <a:rPr lang="en-US" sz="2400" dirty="0">
                <a:latin typeface="Segoe UI Light" panose="020B0502040204020203" pitchFamily="34" charset="0"/>
                <a:cs typeface="Segoe UI Light" panose="020B0502040204020203" pitchFamily="34" charset="0"/>
              </a:rPr>
              <a:t> risk identification</a:t>
            </a:r>
          </a:p>
          <a:p>
            <a:pPr marL="285750" indent="-285750">
              <a:buFont typeface="Arial" panose="020B0604020202020204" pitchFamily="34" charset="0"/>
              <a:buChar char="•"/>
            </a:pPr>
            <a:r>
              <a:rPr lang="en-US" sz="2400" b="1" dirty="0">
                <a:latin typeface="Segoe UI Light" panose="020B0502040204020203" pitchFamily="34" charset="0"/>
                <a:cs typeface="Segoe UI Light" panose="020B0502040204020203" pitchFamily="34" charset="0"/>
              </a:rPr>
              <a:t>21st Century Cures Act of 2016 </a:t>
            </a:r>
            <a:r>
              <a:rPr lang="en-US" sz="2400" dirty="0">
                <a:latin typeface="Segoe UI Light" panose="020B0502040204020203" pitchFamily="34" charset="0"/>
                <a:cs typeface="Segoe UI Light" panose="020B0502040204020203" pitchFamily="34" charset="0"/>
              </a:rPr>
              <a:t>Established the Breakthrough Devices Program, excluded most clinical decision support software from the definition of medical device</a:t>
            </a:r>
          </a:p>
          <a:p>
            <a:pPr marL="285750" indent="-285750">
              <a:buFont typeface="Arial" panose="020B0604020202020204" pitchFamily="34" charset="0"/>
              <a:buChar char="•"/>
            </a:pPr>
            <a:r>
              <a:rPr lang="en-US" sz="2400" b="1" dirty="0">
                <a:latin typeface="Segoe UI Light" panose="020B0502040204020203" pitchFamily="34" charset="0"/>
                <a:cs typeface="Segoe UI Light" panose="020B0502040204020203" pitchFamily="34" charset="0"/>
              </a:rPr>
              <a:t>FDA Reauthorization Act of 2017</a:t>
            </a:r>
            <a:r>
              <a:rPr lang="en-US" sz="2400" dirty="0">
                <a:latin typeface="Segoe UI Light" panose="020B0502040204020203" pitchFamily="34" charset="0"/>
                <a:cs typeface="Segoe UI Light" panose="020B0502040204020203" pitchFamily="34" charset="0"/>
              </a:rPr>
              <a:t> Authorized risk-based inspection scheduling for device manufacturers</a:t>
            </a:r>
          </a:p>
        </p:txBody>
      </p:sp>
      <p:sp>
        <p:nvSpPr>
          <p:cNvPr id="2" name="TextBox 1">
            <a:extLst>
              <a:ext uri="{FF2B5EF4-FFF2-40B4-BE49-F238E27FC236}">
                <a16:creationId xmlns:a16="http://schemas.microsoft.com/office/drawing/2014/main" id="{A744C370-97DF-4255-B872-7FA22E5C8B8F}"/>
              </a:ext>
            </a:extLst>
          </p:cNvPr>
          <p:cNvSpPr txBox="1"/>
          <p:nvPr/>
        </p:nvSpPr>
        <p:spPr>
          <a:xfrm>
            <a:off x="9028387" y="5980609"/>
            <a:ext cx="2119683" cy="369332"/>
          </a:xfrm>
          <a:prstGeom prst="rect">
            <a:avLst/>
          </a:prstGeom>
          <a:noFill/>
        </p:spPr>
        <p:txBody>
          <a:bodyPr wrap="none" rtlCol="0">
            <a:spAutoFit/>
          </a:bodyPr>
          <a:lstStyle/>
          <a:p>
            <a:r>
              <a:rPr lang="en-US" dirty="0"/>
              <a:t>[Darrow et al 2021]</a:t>
            </a:r>
          </a:p>
        </p:txBody>
      </p:sp>
      <p:pic>
        <p:nvPicPr>
          <p:cNvPr id="8" name="Picture 7">
            <a:extLst>
              <a:ext uri="{FF2B5EF4-FFF2-40B4-BE49-F238E27FC236}">
                <a16:creationId xmlns:a16="http://schemas.microsoft.com/office/drawing/2014/main" id="{D47FA4D0-938F-4AD1-8061-7EB50A4957E2}"/>
              </a:ext>
            </a:extLst>
          </p:cNvPr>
          <p:cNvPicPr>
            <a:picLocks noChangeAspect="1"/>
          </p:cNvPicPr>
          <p:nvPr/>
        </p:nvPicPr>
        <p:blipFill>
          <a:blip r:embed="rId3"/>
          <a:stretch>
            <a:fillRect/>
          </a:stretch>
        </p:blipFill>
        <p:spPr>
          <a:xfrm>
            <a:off x="11474038" y="323069"/>
            <a:ext cx="566348" cy="566348"/>
          </a:xfrm>
          <a:prstGeom prst="rect">
            <a:avLst/>
          </a:prstGeom>
        </p:spPr>
      </p:pic>
    </p:spTree>
    <p:extLst>
      <p:ext uri="{BB962C8B-B14F-4D97-AF65-F5344CB8AC3E}">
        <p14:creationId xmlns:p14="http://schemas.microsoft.com/office/powerpoint/2010/main" val="13751769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823EDD99-9284-4E7F-A592-9160D2901A14}"/>
              </a:ext>
            </a:extLst>
          </p:cNvPr>
          <p:cNvGraphicFramePr>
            <a:graphicFrameLocks noGrp="1"/>
          </p:cNvGraphicFramePr>
          <p:nvPr>
            <p:ph idx="1"/>
            <p:extLst>
              <p:ext uri="{D42A27DB-BD31-4B8C-83A1-F6EECF244321}">
                <p14:modId xmlns:p14="http://schemas.microsoft.com/office/powerpoint/2010/main" val="2979164602"/>
              </p:ext>
            </p:extLst>
          </p:nvPr>
        </p:nvGraphicFramePr>
        <p:xfrm>
          <a:off x="581439" y="1917562"/>
          <a:ext cx="11029121" cy="4084320"/>
        </p:xfrm>
        <a:graphic>
          <a:graphicData uri="http://schemas.openxmlformats.org/drawingml/2006/table">
            <a:tbl>
              <a:tblPr firstRow="1" bandRow="1">
                <a:tableStyleId>{5940675A-B579-460E-94D1-54222C63F5DA}</a:tableStyleId>
              </a:tblPr>
              <a:tblGrid>
                <a:gridCol w="3632752">
                  <a:extLst>
                    <a:ext uri="{9D8B030D-6E8A-4147-A177-3AD203B41FA5}">
                      <a16:colId xmlns:a16="http://schemas.microsoft.com/office/drawing/2014/main" val="2290731938"/>
                    </a:ext>
                  </a:extLst>
                </a:gridCol>
                <a:gridCol w="3558209">
                  <a:extLst>
                    <a:ext uri="{9D8B030D-6E8A-4147-A177-3AD203B41FA5}">
                      <a16:colId xmlns:a16="http://schemas.microsoft.com/office/drawing/2014/main" val="1710164785"/>
                    </a:ext>
                  </a:extLst>
                </a:gridCol>
                <a:gridCol w="3838160">
                  <a:extLst>
                    <a:ext uri="{9D8B030D-6E8A-4147-A177-3AD203B41FA5}">
                      <a16:colId xmlns:a16="http://schemas.microsoft.com/office/drawing/2014/main" val="1543792302"/>
                    </a:ext>
                  </a:extLst>
                </a:gridCol>
              </a:tblGrid>
              <a:tr h="370840">
                <a:tc>
                  <a:txBody>
                    <a:bodyPr/>
                    <a:lstStyle/>
                    <a:p>
                      <a:r>
                        <a:rPr lang="en-US" sz="2400" b="1" dirty="0">
                          <a:latin typeface="Segoe UI Light" panose="020B0502040204020203" pitchFamily="34" charset="0"/>
                          <a:cs typeface="Segoe UI Light" panose="020B0502040204020203" pitchFamily="34" charset="0"/>
                        </a:rPr>
                        <a:t>Class I</a:t>
                      </a:r>
                    </a:p>
                  </a:txBody>
                  <a:tcPr/>
                </a:tc>
                <a:tc>
                  <a:txBody>
                    <a:bodyPr/>
                    <a:lstStyle/>
                    <a:p>
                      <a:r>
                        <a:rPr lang="en-US" sz="2400" b="1" dirty="0">
                          <a:latin typeface="Segoe UI Light" panose="020B0502040204020203" pitchFamily="34" charset="0"/>
                          <a:cs typeface="Segoe UI Light" panose="020B0502040204020203" pitchFamily="34" charset="0"/>
                        </a:rPr>
                        <a:t>Class II</a:t>
                      </a:r>
                    </a:p>
                  </a:txBody>
                  <a:tcPr/>
                </a:tc>
                <a:tc>
                  <a:txBody>
                    <a:bodyPr/>
                    <a:lstStyle/>
                    <a:p>
                      <a:r>
                        <a:rPr lang="en-US" sz="2400" b="1" dirty="0">
                          <a:latin typeface="Segoe UI Light" panose="020B0502040204020203" pitchFamily="34" charset="0"/>
                          <a:cs typeface="Segoe UI Light" panose="020B0502040204020203" pitchFamily="34" charset="0"/>
                        </a:rPr>
                        <a:t>Class III</a:t>
                      </a:r>
                    </a:p>
                  </a:txBody>
                  <a:tcPr/>
                </a:tc>
                <a:extLst>
                  <a:ext uri="{0D108BD9-81ED-4DB2-BD59-A6C34878D82A}">
                    <a16:rowId xmlns:a16="http://schemas.microsoft.com/office/drawing/2014/main" val="4113506335"/>
                  </a:ext>
                </a:extLst>
              </a:tr>
              <a:tr h="370840">
                <a:tc>
                  <a:txBody>
                    <a:bodyPr/>
                    <a:lstStyle/>
                    <a:p>
                      <a:r>
                        <a:rPr lang="en-US" sz="2000" dirty="0">
                          <a:latin typeface="Segoe UI Light" panose="020B0502040204020203" pitchFamily="34" charset="0"/>
                          <a:cs typeface="Segoe UI Light" panose="020B0502040204020203" pitchFamily="34" charset="0"/>
                        </a:rPr>
                        <a:t>Low</a:t>
                      </a:r>
                    </a:p>
                  </a:txBody>
                  <a:tcPr/>
                </a:tc>
                <a:tc>
                  <a:txBody>
                    <a:bodyPr/>
                    <a:lstStyle/>
                    <a:p>
                      <a:r>
                        <a:rPr lang="en-US" sz="2000" dirty="0">
                          <a:latin typeface="Segoe UI Light" panose="020B0502040204020203" pitchFamily="34" charset="0"/>
                          <a:cs typeface="Segoe UI Light" panose="020B0502040204020203" pitchFamily="34" charset="0"/>
                        </a:rPr>
                        <a:t>Medium</a:t>
                      </a:r>
                    </a:p>
                  </a:txBody>
                  <a:tcPr/>
                </a:tc>
                <a:tc>
                  <a:txBody>
                    <a:bodyPr/>
                    <a:lstStyle/>
                    <a:p>
                      <a:r>
                        <a:rPr lang="en-US" sz="2000" dirty="0">
                          <a:latin typeface="Segoe UI Light" panose="020B0502040204020203" pitchFamily="34" charset="0"/>
                          <a:cs typeface="Segoe UI Light" panose="020B0502040204020203" pitchFamily="34" charset="0"/>
                        </a:rPr>
                        <a:t>High</a:t>
                      </a:r>
                    </a:p>
                  </a:txBody>
                  <a:tcPr/>
                </a:tc>
                <a:extLst>
                  <a:ext uri="{0D108BD9-81ED-4DB2-BD59-A6C34878D82A}">
                    <a16:rowId xmlns:a16="http://schemas.microsoft.com/office/drawing/2014/main" val="695589257"/>
                  </a:ext>
                </a:extLst>
              </a:tr>
              <a:tr h="370840">
                <a:tc>
                  <a:txBody>
                    <a:bodyPr/>
                    <a:lstStyle/>
                    <a:p>
                      <a:r>
                        <a:rPr lang="en-US" sz="2000" dirty="0">
                          <a:latin typeface="Segoe UI Light" panose="020B0502040204020203" pitchFamily="34" charset="0"/>
                          <a:cs typeface="Segoe UI Light" panose="020B0502040204020203" pitchFamily="34" charset="0"/>
                        </a:rPr>
                        <a:t>Electric Toothbrush</a:t>
                      </a:r>
                    </a:p>
                    <a:p>
                      <a:r>
                        <a:rPr lang="en-US" sz="2000" dirty="0">
                          <a:latin typeface="Segoe UI Light" panose="020B0502040204020203" pitchFamily="34" charset="0"/>
                          <a:cs typeface="Segoe UI Light" panose="020B0502040204020203" pitchFamily="34" charset="0"/>
                        </a:rPr>
                        <a:t>Tongue Depressor</a:t>
                      </a:r>
                    </a:p>
                    <a:p>
                      <a:r>
                        <a:rPr lang="en-US" sz="2000" dirty="0">
                          <a:latin typeface="Segoe UI Light" panose="020B0502040204020203" pitchFamily="34" charset="0"/>
                          <a:cs typeface="Segoe UI Light" panose="020B0502040204020203" pitchFamily="34" charset="0"/>
                        </a:rPr>
                        <a:t>Oxygen Mask</a:t>
                      </a:r>
                    </a:p>
                    <a:p>
                      <a:r>
                        <a:rPr lang="en-US" sz="2000" dirty="0">
                          <a:latin typeface="Segoe UI Light" panose="020B0502040204020203" pitchFamily="34" charset="0"/>
                          <a:cs typeface="Segoe UI Light" panose="020B0502040204020203" pitchFamily="34" charset="0"/>
                        </a:rPr>
                        <a:t>Reusable Surgical Scalpel</a:t>
                      </a:r>
                    </a:p>
                    <a:p>
                      <a:r>
                        <a:rPr lang="en-US" sz="2000" dirty="0">
                          <a:latin typeface="Segoe UI Light" panose="020B0502040204020203" pitchFamily="34" charset="0"/>
                          <a:cs typeface="Segoe UI Light" panose="020B0502040204020203" pitchFamily="34" charset="0"/>
                        </a:rPr>
                        <a:t>Bandages</a:t>
                      </a:r>
                    </a:p>
                    <a:p>
                      <a:r>
                        <a:rPr lang="en-US" sz="2000" dirty="0">
                          <a:latin typeface="Segoe UI Light" panose="020B0502040204020203" pitchFamily="34" charset="0"/>
                          <a:cs typeface="Segoe UI Light" panose="020B0502040204020203" pitchFamily="34" charset="0"/>
                        </a:rPr>
                        <a:t>Hospital Beds</a:t>
                      </a:r>
                    </a:p>
                  </a:txBody>
                  <a:tcPr/>
                </a:tc>
                <a:tc>
                  <a:txBody>
                    <a:bodyPr/>
                    <a:lstStyle/>
                    <a:p>
                      <a:r>
                        <a:rPr lang="en-US" sz="2000" b="0" i="0" kern="1200" dirty="0">
                          <a:solidFill>
                            <a:schemeClr val="tx1"/>
                          </a:solidFill>
                          <a:effectLst/>
                          <a:latin typeface="Segoe UI Light" panose="020B0502040204020203" pitchFamily="34" charset="0"/>
                          <a:ea typeface="+mn-ea"/>
                          <a:cs typeface="Segoe UI Light" panose="020B0502040204020203" pitchFamily="34" charset="0"/>
                        </a:rPr>
                        <a:t>Blood Pressure Cuffs</a:t>
                      </a:r>
                    </a:p>
                    <a:p>
                      <a:r>
                        <a:rPr lang="en-US" sz="2000" b="0" i="0" kern="1200" dirty="0">
                          <a:solidFill>
                            <a:schemeClr val="tx1"/>
                          </a:solidFill>
                          <a:effectLst/>
                          <a:latin typeface="Segoe UI Light" panose="020B0502040204020203" pitchFamily="34" charset="0"/>
                          <a:ea typeface="+mn-ea"/>
                          <a:cs typeface="Segoe UI Light" panose="020B0502040204020203" pitchFamily="34" charset="0"/>
                        </a:rPr>
                        <a:t>Pregnancy Test Kits</a:t>
                      </a:r>
                    </a:p>
                    <a:p>
                      <a:r>
                        <a:rPr lang="en-US" sz="2000" b="0" i="0" kern="1200" dirty="0">
                          <a:solidFill>
                            <a:schemeClr val="tx1"/>
                          </a:solidFill>
                          <a:effectLst/>
                          <a:latin typeface="Segoe UI Light" panose="020B0502040204020203" pitchFamily="34" charset="0"/>
                          <a:ea typeface="+mn-ea"/>
                          <a:cs typeface="Segoe UI Light" panose="020B0502040204020203" pitchFamily="34" charset="0"/>
                        </a:rPr>
                        <a:t>Syringes</a:t>
                      </a:r>
                    </a:p>
                    <a:p>
                      <a:r>
                        <a:rPr lang="en-US" sz="2000" b="0" i="0" kern="1200" dirty="0">
                          <a:solidFill>
                            <a:schemeClr val="tx1"/>
                          </a:solidFill>
                          <a:effectLst/>
                          <a:latin typeface="Segoe UI Light" panose="020B0502040204020203" pitchFamily="34" charset="0"/>
                          <a:ea typeface="+mn-ea"/>
                          <a:cs typeface="Segoe UI Light" panose="020B0502040204020203" pitchFamily="34" charset="0"/>
                        </a:rPr>
                        <a:t>Blood Transfusion Kits</a:t>
                      </a:r>
                    </a:p>
                    <a:p>
                      <a:r>
                        <a:rPr lang="en-US" sz="2000" b="0" i="0" kern="1200" dirty="0">
                          <a:solidFill>
                            <a:schemeClr val="tx1"/>
                          </a:solidFill>
                          <a:effectLst/>
                          <a:latin typeface="Segoe UI Light" panose="020B0502040204020203" pitchFamily="34" charset="0"/>
                          <a:ea typeface="+mn-ea"/>
                          <a:cs typeface="Segoe UI Light" panose="020B0502040204020203" pitchFamily="34" charset="0"/>
                        </a:rPr>
                        <a:t>Contact Lenses</a:t>
                      </a:r>
                    </a:p>
                    <a:p>
                      <a:r>
                        <a:rPr lang="en-US" sz="2000" b="0" i="0" kern="1200" dirty="0">
                          <a:solidFill>
                            <a:schemeClr val="tx1"/>
                          </a:solidFill>
                          <a:effectLst/>
                          <a:latin typeface="Segoe UI Light" panose="020B0502040204020203" pitchFamily="34" charset="0"/>
                          <a:ea typeface="+mn-ea"/>
                          <a:cs typeface="Segoe UI Light" panose="020B0502040204020203" pitchFamily="34" charset="0"/>
                        </a:rPr>
                        <a:t>Surgical Gloves</a:t>
                      </a:r>
                    </a:p>
                  </a:txBody>
                  <a:tcPr/>
                </a:tc>
                <a:tc>
                  <a:txBody>
                    <a:bodyPr/>
                    <a:lstStyle/>
                    <a:p>
                      <a:r>
                        <a:rPr lang="en-US" sz="2000" b="0" i="0" kern="1200" dirty="0">
                          <a:solidFill>
                            <a:schemeClr val="tx1"/>
                          </a:solidFill>
                          <a:effectLst/>
                          <a:latin typeface="Segoe UI Light" panose="020B0502040204020203" pitchFamily="34" charset="0"/>
                          <a:ea typeface="+mn-ea"/>
                          <a:cs typeface="Segoe UI Light" panose="020B0502040204020203" pitchFamily="34" charset="0"/>
                        </a:rPr>
                        <a:t>Breast implants</a:t>
                      </a:r>
                    </a:p>
                    <a:p>
                      <a:r>
                        <a:rPr lang="en-US" sz="2000" b="0" i="0" kern="1200" dirty="0">
                          <a:solidFill>
                            <a:schemeClr val="tx1"/>
                          </a:solidFill>
                          <a:effectLst/>
                          <a:latin typeface="Segoe UI Light" panose="020B0502040204020203" pitchFamily="34" charset="0"/>
                          <a:ea typeface="+mn-ea"/>
                          <a:cs typeface="Segoe UI Light" panose="020B0502040204020203" pitchFamily="34" charset="0"/>
                        </a:rPr>
                        <a:t>Pacemakers</a:t>
                      </a:r>
                    </a:p>
                    <a:p>
                      <a:r>
                        <a:rPr lang="en-US" sz="2000" b="0" i="0" kern="1200" dirty="0">
                          <a:solidFill>
                            <a:schemeClr val="tx1"/>
                          </a:solidFill>
                          <a:effectLst/>
                          <a:latin typeface="Segoe UI Light" panose="020B0502040204020203" pitchFamily="34" charset="0"/>
                          <a:ea typeface="+mn-ea"/>
                          <a:cs typeface="Segoe UI Light" panose="020B0502040204020203" pitchFamily="34" charset="0"/>
                        </a:rPr>
                        <a:t>Defibrillators</a:t>
                      </a:r>
                    </a:p>
                    <a:p>
                      <a:r>
                        <a:rPr lang="en-US" sz="2000" b="0" i="0" kern="1200" dirty="0">
                          <a:solidFill>
                            <a:schemeClr val="tx1"/>
                          </a:solidFill>
                          <a:effectLst/>
                          <a:latin typeface="Segoe UI Light" panose="020B0502040204020203" pitchFamily="34" charset="0"/>
                          <a:ea typeface="+mn-ea"/>
                          <a:cs typeface="Segoe UI Light" panose="020B0502040204020203" pitchFamily="34" charset="0"/>
                        </a:rPr>
                        <a:t>Cochlear implants</a:t>
                      </a:r>
                    </a:p>
                    <a:p>
                      <a:r>
                        <a:rPr lang="en-US" sz="2000" b="0" i="0" kern="1200" dirty="0">
                          <a:solidFill>
                            <a:schemeClr val="tx1"/>
                          </a:solidFill>
                          <a:effectLst/>
                          <a:latin typeface="Segoe UI Light" panose="020B0502040204020203" pitchFamily="34" charset="0"/>
                          <a:ea typeface="+mn-ea"/>
                          <a:cs typeface="Segoe UI Light" panose="020B0502040204020203" pitchFamily="34" charset="0"/>
                        </a:rPr>
                        <a:t>Fetal blood sampling monitors</a:t>
                      </a:r>
                    </a:p>
                    <a:p>
                      <a:r>
                        <a:rPr lang="en-US" sz="2000" b="0" i="0" kern="1200" dirty="0">
                          <a:solidFill>
                            <a:schemeClr val="tx1"/>
                          </a:solidFill>
                          <a:effectLst/>
                          <a:latin typeface="Segoe UI Light" panose="020B0502040204020203" pitchFamily="34" charset="0"/>
                          <a:ea typeface="+mn-ea"/>
                          <a:cs typeface="Segoe UI Light" panose="020B0502040204020203" pitchFamily="34" charset="0"/>
                        </a:rPr>
                        <a:t>Implanted prosthetics</a:t>
                      </a:r>
                    </a:p>
                  </a:txBody>
                  <a:tcPr/>
                </a:tc>
                <a:extLst>
                  <a:ext uri="{0D108BD9-81ED-4DB2-BD59-A6C34878D82A}">
                    <a16:rowId xmlns:a16="http://schemas.microsoft.com/office/drawing/2014/main" val="3110151775"/>
                  </a:ext>
                </a:extLst>
              </a:tr>
              <a:tr h="370840">
                <a:tc>
                  <a:txBody>
                    <a:bodyPr/>
                    <a:lstStyle/>
                    <a:p>
                      <a:r>
                        <a:rPr lang="en-US" sz="2000" b="0" i="0" kern="1200" dirty="0">
                          <a:solidFill>
                            <a:schemeClr val="tx1"/>
                          </a:solidFill>
                          <a:effectLst/>
                          <a:latin typeface="Segoe UI Light" panose="020B0502040204020203" pitchFamily="34" charset="0"/>
                          <a:ea typeface="+mn-ea"/>
                          <a:cs typeface="Segoe UI Light" panose="020B0502040204020203" pitchFamily="34" charset="0"/>
                        </a:rPr>
                        <a:t>47% of medical devices fall under this category and 95% of these are exempt from the regulatory process</a:t>
                      </a:r>
                      <a:endParaRPr lang="en-US" sz="2000" dirty="0">
                        <a:latin typeface="Segoe UI Light" panose="020B0502040204020203" pitchFamily="34" charset="0"/>
                        <a:cs typeface="Segoe UI Light" panose="020B0502040204020203" pitchFamily="34" charset="0"/>
                      </a:endParaRPr>
                    </a:p>
                  </a:txBody>
                  <a:tcPr/>
                </a:tc>
                <a:tc>
                  <a:txBody>
                    <a:bodyPr/>
                    <a:lstStyle/>
                    <a:p>
                      <a:r>
                        <a:rPr lang="en-US" sz="2000" b="0" i="0" kern="1200" dirty="0">
                          <a:solidFill>
                            <a:schemeClr val="tx1"/>
                          </a:solidFill>
                          <a:effectLst/>
                          <a:latin typeface="Segoe UI Light" panose="020B0502040204020203" pitchFamily="34" charset="0"/>
                          <a:ea typeface="+mn-ea"/>
                          <a:cs typeface="Segoe UI Light" panose="020B0502040204020203" pitchFamily="34" charset="0"/>
                        </a:rPr>
                        <a:t>43% of medical devices fall under this category</a:t>
                      </a:r>
                      <a:endParaRPr lang="en-US" sz="2000" dirty="0">
                        <a:latin typeface="Segoe UI Light" panose="020B0502040204020203" pitchFamily="34" charset="0"/>
                        <a:cs typeface="Segoe UI Light" panose="020B0502040204020203"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kern="1200" dirty="0">
                          <a:solidFill>
                            <a:schemeClr val="tx1"/>
                          </a:solidFill>
                          <a:effectLst/>
                          <a:latin typeface="Segoe UI Light" panose="020B0502040204020203" pitchFamily="34" charset="0"/>
                          <a:ea typeface="+mn-ea"/>
                          <a:cs typeface="Segoe UI Light" panose="020B0502040204020203" pitchFamily="34" charset="0"/>
                        </a:rPr>
                        <a:t>10% of medical devices fall under this category</a:t>
                      </a:r>
                      <a:endParaRPr lang="en-US" sz="2000" dirty="0">
                        <a:latin typeface="Segoe UI Light" panose="020B0502040204020203" pitchFamily="34" charset="0"/>
                        <a:cs typeface="Segoe UI Light" panose="020B0502040204020203" pitchFamily="34" charset="0"/>
                      </a:endParaRPr>
                    </a:p>
                    <a:p>
                      <a:endParaRPr lang="en-US" sz="2000" dirty="0">
                        <a:latin typeface="Segoe UI Light" panose="020B0502040204020203" pitchFamily="34" charset="0"/>
                        <a:cs typeface="Segoe UI Light" panose="020B0502040204020203" pitchFamily="34" charset="0"/>
                      </a:endParaRPr>
                    </a:p>
                  </a:txBody>
                  <a:tcPr/>
                </a:tc>
                <a:extLst>
                  <a:ext uri="{0D108BD9-81ED-4DB2-BD59-A6C34878D82A}">
                    <a16:rowId xmlns:a16="http://schemas.microsoft.com/office/drawing/2014/main" val="2982010663"/>
                  </a:ext>
                </a:extLst>
              </a:tr>
            </a:tbl>
          </a:graphicData>
        </a:graphic>
      </p:graphicFrame>
      <p:sp>
        <p:nvSpPr>
          <p:cNvPr id="3" name="Title 2">
            <a:extLst>
              <a:ext uri="{FF2B5EF4-FFF2-40B4-BE49-F238E27FC236}">
                <a16:creationId xmlns:a16="http://schemas.microsoft.com/office/drawing/2014/main" id="{E7C9E48A-8420-4E4F-B54F-9550B9769A65}"/>
              </a:ext>
            </a:extLst>
          </p:cNvPr>
          <p:cNvSpPr>
            <a:spLocks noGrp="1"/>
          </p:cNvSpPr>
          <p:nvPr>
            <p:ph type="title"/>
          </p:nvPr>
        </p:nvSpPr>
        <p:spPr/>
        <p:txBody>
          <a:bodyPr/>
          <a:lstStyle/>
          <a:p>
            <a:r>
              <a:rPr lang="en-US" dirty="0"/>
              <a:t>FDA Device Classification</a:t>
            </a:r>
          </a:p>
        </p:txBody>
      </p:sp>
      <p:pic>
        <p:nvPicPr>
          <p:cNvPr id="5" name="Picture 4">
            <a:extLst>
              <a:ext uri="{FF2B5EF4-FFF2-40B4-BE49-F238E27FC236}">
                <a16:creationId xmlns:a16="http://schemas.microsoft.com/office/drawing/2014/main" id="{EBC1264B-1DC5-469D-A2F7-CBD4C6E16E37}"/>
              </a:ext>
            </a:extLst>
          </p:cNvPr>
          <p:cNvPicPr>
            <a:picLocks noChangeAspect="1"/>
          </p:cNvPicPr>
          <p:nvPr/>
        </p:nvPicPr>
        <p:blipFill>
          <a:blip r:embed="rId3"/>
          <a:stretch>
            <a:fillRect/>
          </a:stretch>
        </p:blipFill>
        <p:spPr>
          <a:xfrm>
            <a:off x="11420341" y="126686"/>
            <a:ext cx="566348" cy="566348"/>
          </a:xfrm>
          <a:prstGeom prst="rect">
            <a:avLst/>
          </a:prstGeom>
        </p:spPr>
      </p:pic>
    </p:spTree>
    <p:extLst>
      <p:ext uri="{BB962C8B-B14F-4D97-AF65-F5344CB8AC3E}">
        <p14:creationId xmlns:p14="http://schemas.microsoft.com/office/powerpoint/2010/main" val="330927851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F3845F1-4D0A-4CB2-8889-86CDB0E2EDF6}"/>
              </a:ext>
            </a:extLst>
          </p:cNvPr>
          <p:cNvSpPr>
            <a:spLocks noGrp="1"/>
          </p:cNvSpPr>
          <p:nvPr>
            <p:ph idx="1"/>
          </p:nvPr>
        </p:nvSpPr>
        <p:spPr>
          <a:xfrm>
            <a:off x="434788" y="1825625"/>
            <a:ext cx="5798047" cy="4351338"/>
          </a:xfrm>
        </p:spPr>
        <p:txBody>
          <a:bodyPr/>
          <a:lstStyle/>
          <a:p>
            <a:pPr algn="just"/>
            <a:r>
              <a:rPr lang="en-US" sz="2800" dirty="0"/>
              <a:t>What kind of product is this? e.</a:t>
            </a:r>
            <a:r>
              <a:rPr lang="en-US" dirty="0"/>
              <a:t>g., </a:t>
            </a:r>
            <a:r>
              <a:rPr lang="en-US" sz="2800" dirty="0"/>
              <a:t>instrument, apparatus, machine, implant, component, part, accessory</a:t>
            </a:r>
          </a:p>
          <a:p>
            <a:pPr marL="457200" indent="-457200" algn="just">
              <a:buFont typeface="Arial" panose="020B0604020202020204" pitchFamily="34" charset="0"/>
              <a:buChar char="•"/>
            </a:pPr>
            <a:r>
              <a:rPr lang="en-US" dirty="0"/>
              <a:t>What is the focus e.g., </a:t>
            </a:r>
            <a:r>
              <a:rPr lang="en-US" sz="2800" dirty="0"/>
              <a:t>diagnoses, cures, mitigates, treats, or prevents disease or condition </a:t>
            </a:r>
          </a:p>
          <a:p>
            <a:pPr marL="457200" indent="-457200" algn="just">
              <a:buFont typeface="Arial" panose="020B0604020202020204" pitchFamily="34" charset="0"/>
              <a:buChar char="•"/>
            </a:pPr>
            <a:r>
              <a:rPr lang="en-US" sz="2800" dirty="0"/>
              <a:t>Affects structure or function of body </a:t>
            </a:r>
          </a:p>
          <a:p>
            <a:pPr marL="457200" indent="-457200" algn="just">
              <a:buFont typeface="Arial" panose="020B0604020202020204" pitchFamily="34" charset="0"/>
              <a:buChar char="•"/>
            </a:pPr>
            <a:r>
              <a:rPr lang="en-US" sz="2800" dirty="0"/>
              <a:t>Excludes certain software functions e.g., data storage</a:t>
            </a:r>
          </a:p>
          <a:p>
            <a:endParaRPr lang="en-US" dirty="0"/>
          </a:p>
        </p:txBody>
      </p:sp>
      <p:sp>
        <p:nvSpPr>
          <p:cNvPr id="3" name="Title 2">
            <a:extLst>
              <a:ext uri="{FF2B5EF4-FFF2-40B4-BE49-F238E27FC236}">
                <a16:creationId xmlns:a16="http://schemas.microsoft.com/office/drawing/2014/main" id="{D272721E-D957-41DE-906A-19291CDCB963}"/>
              </a:ext>
            </a:extLst>
          </p:cNvPr>
          <p:cNvSpPr>
            <a:spLocks noGrp="1"/>
          </p:cNvSpPr>
          <p:nvPr>
            <p:ph type="title"/>
          </p:nvPr>
        </p:nvSpPr>
        <p:spPr/>
        <p:txBody>
          <a:bodyPr/>
          <a:lstStyle/>
          <a:p>
            <a:r>
              <a:rPr lang="en-US" dirty="0"/>
              <a:t>Product to Market Cycle I: Establish the Product</a:t>
            </a:r>
          </a:p>
        </p:txBody>
      </p:sp>
      <p:pic>
        <p:nvPicPr>
          <p:cNvPr id="5" name="Picture 4">
            <a:extLst>
              <a:ext uri="{FF2B5EF4-FFF2-40B4-BE49-F238E27FC236}">
                <a16:creationId xmlns:a16="http://schemas.microsoft.com/office/drawing/2014/main" id="{8A671391-A7DD-494A-BF37-859D554181D2}"/>
              </a:ext>
            </a:extLst>
          </p:cNvPr>
          <p:cNvPicPr>
            <a:picLocks noChangeAspect="1"/>
          </p:cNvPicPr>
          <p:nvPr/>
        </p:nvPicPr>
        <p:blipFill>
          <a:blip r:embed="rId2"/>
          <a:stretch>
            <a:fillRect/>
          </a:stretch>
        </p:blipFill>
        <p:spPr>
          <a:xfrm>
            <a:off x="11474038" y="323069"/>
            <a:ext cx="566348" cy="566348"/>
          </a:xfrm>
          <a:prstGeom prst="rect">
            <a:avLst/>
          </a:prstGeom>
        </p:spPr>
      </p:pic>
      <p:pic>
        <p:nvPicPr>
          <p:cNvPr id="8" name="Picture 7">
            <a:extLst>
              <a:ext uri="{FF2B5EF4-FFF2-40B4-BE49-F238E27FC236}">
                <a16:creationId xmlns:a16="http://schemas.microsoft.com/office/drawing/2014/main" id="{54681F9D-B45D-4500-A435-05C88B18F8DD}"/>
              </a:ext>
            </a:extLst>
          </p:cNvPr>
          <p:cNvPicPr>
            <a:picLocks noChangeAspect="1"/>
          </p:cNvPicPr>
          <p:nvPr/>
        </p:nvPicPr>
        <p:blipFill rotWithShape="1">
          <a:blip r:embed="rId3"/>
          <a:srcRect t="-177"/>
          <a:stretch/>
        </p:blipFill>
        <p:spPr>
          <a:xfrm>
            <a:off x="6232835" y="1525629"/>
            <a:ext cx="4979378" cy="5212080"/>
          </a:xfrm>
          <a:prstGeom prst="rect">
            <a:avLst/>
          </a:prstGeom>
        </p:spPr>
      </p:pic>
    </p:spTree>
    <p:extLst>
      <p:ext uri="{BB962C8B-B14F-4D97-AF65-F5344CB8AC3E}">
        <p14:creationId xmlns:p14="http://schemas.microsoft.com/office/powerpoint/2010/main" val="24577457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F3845F1-4D0A-4CB2-8889-86CDB0E2EDF6}"/>
              </a:ext>
            </a:extLst>
          </p:cNvPr>
          <p:cNvSpPr>
            <a:spLocks noGrp="1"/>
          </p:cNvSpPr>
          <p:nvPr>
            <p:ph idx="1"/>
          </p:nvPr>
        </p:nvSpPr>
        <p:spPr>
          <a:xfrm>
            <a:off x="434788" y="1825625"/>
            <a:ext cx="5916316" cy="4351338"/>
          </a:xfrm>
        </p:spPr>
        <p:txBody>
          <a:bodyPr>
            <a:normAutofit/>
          </a:bodyPr>
          <a:lstStyle/>
          <a:p>
            <a:pPr marL="457200" indent="-457200">
              <a:buFont typeface="Arial" panose="020B0604020202020204" pitchFamily="34" charset="0"/>
              <a:buChar char="•"/>
            </a:pPr>
            <a:r>
              <a:rPr lang="en-US" dirty="0"/>
              <a:t>What is the general intended use of the product?</a:t>
            </a:r>
          </a:p>
          <a:p>
            <a:pPr marL="457200" indent="-457200">
              <a:buFont typeface="Arial" panose="020B0604020202020204" pitchFamily="34" charset="0"/>
              <a:buChar char="•"/>
            </a:pPr>
            <a:r>
              <a:rPr lang="en-US" dirty="0"/>
              <a:t>What are the specific indications for use</a:t>
            </a:r>
          </a:p>
          <a:p>
            <a:pPr marL="457200" indent="-457200">
              <a:buFont typeface="Arial" panose="020B0604020202020204" pitchFamily="34" charset="0"/>
              <a:buChar char="•"/>
            </a:pPr>
            <a:r>
              <a:rPr lang="en-US" dirty="0"/>
              <a:t>For how long is the product likely to be used? </a:t>
            </a:r>
          </a:p>
          <a:p>
            <a:pPr marL="457200" indent="-457200">
              <a:buFont typeface="Arial" panose="020B0604020202020204" pitchFamily="34" charset="0"/>
              <a:buChar char="•"/>
            </a:pPr>
            <a:r>
              <a:rPr lang="en-US" dirty="0"/>
              <a:t>Describe target patient population e.g., age, disease etc.</a:t>
            </a:r>
          </a:p>
          <a:p>
            <a:pPr marL="457200" indent="-457200">
              <a:buFont typeface="Arial" panose="020B0604020202020204" pitchFamily="34" charset="0"/>
              <a:buChar char="•"/>
            </a:pPr>
            <a:endParaRPr lang="en-US" dirty="0"/>
          </a:p>
        </p:txBody>
      </p:sp>
      <p:sp>
        <p:nvSpPr>
          <p:cNvPr id="3" name="Title 2">
            <a:extLst>
              <a:ext uri="{FF2B5EF4-FFF2-40B4-BE49-F238E27FC236}">
                <a16:creationId xmlns:a16="http://schemas.microsoft.com/office/drawing/2014/main" id="{D272721E-D957-41DE-906A-19291CDCB963}"/>
              </a:ext>
            </a:extLst>
          </p:cNvPr>
          <p:cNvSpPr>
            <a:spLocks noGrp="1"/>
          </p:cNvSpPr>
          <p:nvPr>
            <p:ph type="title"/>
          </p:nvPr>
        </p:nvSpPr>
        <p:spPr/>
        <p:txBody>
          <a:bodyPr/>
          <a:lstStyle/>
          <a:p>
            <a:r>
              <a:rPr lang="en-US" dirty="0"/>
              <a:t>Product to Market Cycle II: Identify Purpose</a:t>
            </a:r>
          </a:p>
        </p:txBody>
      </p:sp>
      <p:pic>
        <p:nvPicPr>
          <p:cNvPr id="5" name="Picture 4">
            <a:extLst>
              <a:ext uri="{FF2B5EF4-FFF2-40B4-BE49-F238E27FC236}">
                <a16:creationId xmlns:a16="http://schemas.microsoft.com/office/drawing/2014/main" id="{DEE564EB-004E-473A-A58D-70AA3445A835}"/>
              </a:ext>
            </a:extLst>
          </p:cNvPr>
          <p:cNvPicPr>
            <a:picLocks noChangeAspect="1"/>
          </p:cNvPicPr>
          <p:nvPr/>
        </p:nvPicPr>
        <p:blipFill>
          <a:blip r:embed="rId2"/>
          <a:stretch>
            <a:fillRect/>
          </a:stretch>
        </p:blipFill>
        <p:spPr>
          <a:xfrm>
            <a:off x="11474038" y="323069"/>
            <a:ext cx="566348" cy="566348"/>
          </a:xfrm>
          <a:prstGeom prst="rect">
            <a:avLst/>
          </a:prstGeom>
        </p:spPr>
      </p:pic>
      <p:pic>
        <p:nvPicPr>
          <p:cNvPr id="8" name="Picture 7">
            <a:extLst>
              <a:ext uri="{FF2B5EF4-FFF2-40B4-BE49-F238E27FC236}">
                <a16:creationId xmlns:a16="http://schemas.microsoft.com/office/drawing/2014/main" id="{AEDD8E46-A58D-4C2E-9597-E26B488215D9}"/>
              </a:ext>
            </a:extLst>
          </p:cNvPr>
          <p:cNvPicPr>
            <a:picLocks noChangeAspect="1"/>
          </p:cNvPicPr>
          <p:nvPr/>
        </p:nvPicPr>
        <p:blipFill rotWithShape="1">
          <a:blip r:embed="rId3"/>
          <a:srcRect t="-177"/>
          <a:stretch/>
        </p:blipFill>
        <p:spPr>
          <a:xfrm>
            <a:off x="6232835" y="1525629"/>
            <a:ext cx="4979378" cy="5212080"/>
          </a:xfrm>
          <a:prstGeom prst="rect">
            <a:avLst/>
          </a:prstGeom>
        </p:spPr>
      </p:pic>
    </p:spTree>
    <p:extLst>
      <p:ext uri="{BB962C8B-B14F-4D97-AF65-F5344CB8AC3E}">
        <p14:creationId xmlns:p14="http://schemas.microsoft.com/office/powerpoint/2010/main" val="19806030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51467-DE32-4B0D-80F0-48AB54142D3B}"/>
              </a:ext>
            </a:extLst>
          </p:cNvPr>
          <p:cNvSpPr>
            <a:spLocks noGrp="1"/>
          </p:cNvSpPr>
          <p:nvPr>
            <p:ph type="title"/>
          </p:nvPr>
        </p:nvSpPr>
        <p:spPr>
          <a:xfrm>
            <a:off x="7207045" y="376576"/>
            <a:ext cx="3501436" cy="1325563"/>
          </a:xfrm>
        </p:spPr>
        <p:txBody>
          <a:bodyPr>
            <a:noAutofit/>
          </a:bodyPr>
          <a:lstStyle/>
          <a:p>
            <a:r>
              <a:rPr lang="en-US" sz="2800" dirty="0"/>
              <a:t>Survey on Responsible AI in Healthcare</a:t>
            </a:r>
          </a:p>
        </p:txBody>
      </p:sp>
      <p:sp>
        <p:nvSpPr>
          <p:cNvPr id="6" name="TextBox 5">
            <a:extLst>
              <a:ext uri="{FF2B5EF4-FFF2-40B4-BE49-F238E27FC236}">
                <a16:creationId xmlns:a16="http://schemas.microsoft.com/office/drawing/2014/main" id="{65F00738-CB06-4FFB-AD9F-9CE3C29ABF75}"/>
              </a:ext>
            </a:extLst>
          </p:cNvPr>
          <p:cNvSpPr txBox="1"/>
          <p:nvPr/>
        </p:nvSpPr>
        <p:spPr>
          <a:xfrm>
            <a:off x="7207045" y="1800461"/>
            <a:ext cx="2330246" cy="461665"/>
          </a:xfrm>
          <a:prstGeom prst="rect">
            <a:avLst/>
          </a:prstGeom>
          <a:noFill/>
        </p:spPr>
        <p:txBody>
          <a:bodyPr wrap="square">
            <a:spAutoFit/>
          </a:bodyPr>
          <a:lstStyle/>
          <a:p>
            <a:r>
              <a:rPr lang="en-US" sz="2400" b="0" i="0" u="none" strike="noStrike" dirty="0">
                <a:solidFill>
                  <a:srgbClr val="1B95E0"/>
                </a:solidFill>
                <a:effectLst/>
                <a:latin typeface="-apple-system"/>
                <a:hlinkClick r:id="rId2"/>
              </a:rPr>
              <a:t>bit.ly/2U3XDCm</a:t>
            </a:r>
            <a:endParaRPr lang="en-US" sz="2400" dirty="0"/>
          </a:p>
        </p:txBody>
      </p:sp>
      <p:pic>
        <p:nvPicPr>
          <p:cNvPr id="8" name="Picture 7" descr="Text&#10;&#10;Description automatically generated">
            <a:extLst>
              <a:ext uri="{FF2B5EF4-FFF2-40B4-BE49-F238E27FC236}">
                <a16:creationId xmlns:a16="http://schemas.microsoft.com/office/drawing/2014/main" id="{0C1B93D5-80BA-40D0-A276-23BDE594F046}"/>
              </a:ext>
            </a:extLst>
          </p:cNvPr>
          <p:cNvPicPr>
            <a:picLocks noChangeAspect="1"/>
          </p:cNvPicPr>
          <p:nvPr/>
        </p:nvPicPr>
        <p:blipFill>
          <a:blip r:embed="rId3"/>
          <a:stretch>
            <a:fillRect/>
          </a:stretch>
        </p:blipFill>
        <p:spPr>
          <a:xfrm>
            <a:off x="1143812" y="228600"/>
            <a:ext cx="5216652" cy="6400800"/>
          </a:xfrm>
          <a:prstGeom prst="rect">
            <a:avLst/>
          </a:prstGeom>
        </p:spPr>
      </p:pic>
    </p:spTree>
    <p:extLst>
      <p:ext uri="{BB962C8B-B14F-4D97-AF65-F5344CB8AC3E}">
        <p14:creationId xmlns:p14="http://schemas.microsoft.com/office/powerpoint/2010/main" val="4604546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4675430-04F8-478A-9420-F6D17247FB16}"/>
              </a:ext>
            </a:extLst>
          </p:cNvPr>
          <p:cNvSpPr>
            <a:spLocks noGrp="1"/>
          </p:cNvSpPr>
          <p:nvPr>
            <p:ph idx="1"/>
          </p:nvPr>
        </p:nvSpPr>
        <p:spPr>
          <a:xfrm>
            <a:off x="434788" y="1825625"/>
            <a:ext cx="5985890" cy="4351338"/>
          </a:xfrm>
        </p:spPr>
        <p:txBody>
          <a:bodyPr/>
          <a:lstStyle/>
          <a:p>
            <a:pPr marL="457200" indent="-457200">
              <a:buFont typeface="Arial" panose="020B0604020202020204" pitchFamily="34" charset="0"/>
              <a:buChar char="•"/>
            </a:pPr>
            <a:r>
              <a:rPr lang="en-US" dirty="0"/>
              <a:t>Verify that Product is Medical Device</a:t>
            </a:r>
          </a:p>
          <a:p>
            <a:pPr marL="457200" indent="-457200">
              <a:buFont typeface="Arial" panose="020B0604020202020204" pitchFamily="34" charset="0"/>
              <a:buChar char="•"/>
            </a:pPr>
            <a:r>
              <a:rPr lang="en-US" dirty="0"/>
              <a:t>Identify Device Classification</a:t>
            </a:r>
          </a:p>
          <a:p>
            <a:pPr marL="457200" indent="-457200">
              <a:buFont typeface="Arial" panose="020B0604020202020204" pitchFamily="34" charset="0"/>
              <a:buChar char="•"/>
            </a:pPr>
            <a:r>
              <a:rPr lang="en-US" dirty="0"/>
              <a:t>Identify Regulatory Pathway</a:t>
            </a:r>
          </a:p>
          <a:p>
            <a:pPr marL="457200" indent="-457200">
              <a:buFont typeface="Arial" panose="020B0604020202020204" pitchFamily="34" charset="0"/>
              <a:buChar char="•"/>
            </a:pPr>
            <a:r>
              <a:rPr lang="en-US" dirty="0"/>
              <a:t>Classification usually indicates the regulatory pathway (premarket submission type) required for device</a:t>
            </a:r>
          </a:p>
          <a:p>
            <a:pPr marL="457200" indent="-457200">
              <a:buFont typeface="Arial" panose="020B0604020202020204" pitchFamily="34" charset="0"/>
              <a:buChar char="•"/>
            </a:pPr>
            <a:endParaRPr lang="en-US" dirty="0"/>
          </a:p>
        </p:txBody>
      </p:sp>
      <p:sp>
        <p:nvSpPr>
          <p:cNvPr id="3" name="Title 2">
            <a:extLst>
              <a:ext uri="{FF2B5EF4-FFF2-40B4-BE49-F238E27FC236}">
                <a16:creationId xmlns:a16="http://schemas.microsoft.com/office/drawing/2014/main" id="{E7C9E48A-8420-4E4F-B54F-9550B9769A65}"/>
              </a:ext>
            </a:extLst>
          </p:cNvPr>
          <p:cNvSpPr>
            <a:spLocks noGrp="1"/>
          </p:cNvSpPr>
          <p:nvPr>
            <p:ph type="title"/>
          </p:nvPr>
        </p:nvSpPr>
        <p:spPr/>
        <p:txBody>
          <a:bodyPr/>
          <a:lstStyle/>
          <a:p>
            <a:r>
              <a:rPr lang="en-US" dirty="0"/>
              <a:t>Product to Market Cycle: Verification &amp; Identification</a:t>
            </a:r>
          </a:p>
        </p:txBody>
      </p:sp>
      <p:pic>
        <p:nvPicPr>
          <p:cNvPr id="5" name="Picture 4">
            <a:extLst>
              <a:ext uri="{FF2B5EF4-FFF2-40B4-BE49-F238E27FC236}">
                <a16:creationId xmlns:a16="http://schemas.microsoft.com/office/drawing/2014/main" id="{9B796D2E-E7DC-4EC7-AEB3-A17E0B2CDC6B}"/>
              </a:ext>
            </a:extLst>
          </p:cNvPr>
          <p:cNvPicPr>
            <a:picLocks noChangeAspect="1"/>
          </p:cNvPicPr>
          <p:nvPr/>
        </p:nvPicPr>
        <p:blipFill>
          <a:blip r:embed="rId2"/>
          <a:stretch>
            <a:fillRect/>
          </a:stretch>
        </p:blipFill>
        <p:spPr>
          <a:xfrm>
            <a:off x="11474038" y="323069"/>
            <a:ext cx="566348" cy="566348"/>
          </a:xfrm>
          <a:prstGeom prst="rect">
            <a:avLst/>
          </a:prstGeom>
        </p:spPr>
      </p:pic>
      <p:pic>
        <p:nvPicPr>
          <p:cNvPr id="6" name="Picture 5">
            <a:extLst>
              <a:ext uri="{FF2B5EF4-FFF2-40B4-BE49-F238E27FC236}">
                <a16:creationId xmlns:a16="http://schemas.microsoft.com/office/drawing/2014/main" id="{D469C62A-2269-469A-A6B1-87A9C511E344}"/>
              </a:ext>
            </a:extLst>
          </p:cNvPr>
          <p:cNvPicPr>
            <a:picLocks noChangeAspect="1"/>
          </p:cNvPicPr>
          <p:nvPr/>
        </p:nvPicPr>
        <p:blipFill rotWithShape="1">
          <a:blip r:embed="rId3"/>
          <a:srcRect t="-177"/>
          <a:stretch/>
        </p:blipFill>
        <p:spPr>
          <a:xfrm>
            <a:off x="6232835" y="1525629"/>
            <a:ext cx="4979378" cy="5212080"/>
          </a:xfrm>
          <a:prstGeom prst="rect">
            <a:avLst/>
          </a:prstGeom>
        </p:spPr>
      </p:pic>
    </p:spTree>
    <p:extLst>
      <p:ext uri="{BB962C8B-B14F-4D97-AF65-F5344CB8AC3E}">
        <p14:creationId xmlns:p14="http://schemas.microsoft.com/office/powerpoint/2010/main" val="30326561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4675430-04F8-478A-9420-F6D17247FB16}"/>
              </a:ext>
            </a:extLst>
          </p:cNvPr>
          <p:cNvSpPr>
            <a:spLocks noGrp="1"/>
          </p:cNvSpPr>
          <p:nvPr>
            <p:ph idx="1"/>
          </p:nvPr>
        </p:nvSpPr>
        <p:spPr>
          <a:xfrm>
            <a:off x="434788" y="1825625"/>
            <a:ext cx="5985890" cy="4351338"/>
          </a:xfrm>
        </p:spPr>
        <p:txBody>
          <a:bodyPr>
            <a:normAutofit/>
          </a:bodyPr>
          <a:lstStyle/>
          <a:p>
            <a:r>
              <a:rPr lang="en-US" b="1" dirty="0"/>
              <a:t>Develop Valid Scientific Evidence</a:t>
            </a:r>
          </a:p>
          <a:p>
            <a:r>
              <a:rPr lang="en-US" dirty="0"/>
              <a:t>CFR 860.7(c)(1) – requires valid scientific evidence for safety and effectiveness </a:t>
            </a:r>
          </a:p>
          <a:p>
            <a:r>
              <a:rPr lang="en-US" dirty="0"/>
              <a:t>CFR 860.7(c)(2) – provides definition of valid scientific evidence</a:t>
            </a:r>
          </a:p>
          <a:p>
            <a:r>
              <a:rPr lang="en-US" b="1" dirty="0"/>
              <a:t>Prepare Premarket Submission</a:t>
            </a:r>
          </a:p>
        </p:txBody>
      </p:sp>
      <p:sp>
        <p:nvSpPr>
          <p:cNvPr id="3" name="Title 2">
            <a:extLst>
              <a:ext uri="{FF2B5EF4-FFF2-40B4-BE49-F238E27FC236}">
                <a16:creationId xmlns:a16="http://schemas.microsoft.com/office/drawing/2014/main" id="{E7C9E48A-8420-4E4F-B54F-9550B9769A65}"/>
              </a:ext>
            </a:extLst>
          </p:cNvPr>
          <p:cNvSpPr>
            <a:spLocks noGrp="1"/>
          </p:cNvSpPr>
          <p:nvPr>
            <p:ph type="title"/>
          </p:nvPr>
        </p:nvSpPr>
        <p:spPr/>
        <p:txBody>
          <a:bodyPr/>
          <a:lstStyle/>
          <a:p>
            <a:r>
              <a:rPr lang="en-US" dirty="0"/>
              <a:t>Product to Market Cycle: Evidence &amp; Submission</a:t>
            </a:r>
          </a:p>
        </p:txBody>
      </p:sp>
      <p:pic>
        <p:nvPicPr>
          <p:cNvPr id="5" name="Picture 4">
            <a:extLst>
              <a:ext uri="{FF2B5EF4-FFF2-40B4-BE49-F238E27FC236}">
                <a16:creationId xmlns:a16="http://schemas.microsoft.com/office/drawing/2014/main" id="{9B796D2E-E7DC-4EC7-AEB3-A17E0B2CDC6B}"/>
              </a:ext>
            </a:extLst>
          </p:cNvPr>
          <p:cNvPicPr>
            <a:picLocks noChangeAspect="1"/>
          </p:cNvPicPr>
          <p:nvPr/>
        </p:nvPicPr>
        <p:blipFill>
          <a:blip r:embed="rId3"/>
          <a:stretch>
            <a:fillRect/>
          </a:stretch>
        </p:blipFill>
        <p:spPr>
          <a:xfrm>
            <a:off x="11474038" y="323069"/>
            <a:ext cx="566348" cy="566348"/>
          </a:xfrm>
          <a:prstGeom prst="rect">
            <a:avLst/>
          </a:prstGeom>
        </p:spPr>
      </p:pic>
      <p:pic>
        <p:nvPicPr>
          <p:cNvPr id="6" name="Picture 5">
            <a:extLst>
              <a:ext uri="{FF2B5EF4-FFF2-40B4-BE49-F238E27FC236}">
                <a16:creationId xmlns:a16="http://schemas.microsoft.com/office/drawing/2014/main" id="{D469C62A-2269-469A-A6B1-87A9C511E344}"/>
              </a:ext>
            </a:extLst>
          </p:cNvPr>
          <p:cNvPicPr>
            <a:picLocks noChangeAspect="1"/>
          </p:cNvPicPr>
          <p:nvPr/>
        </p:nvPicPr>
        <p:blipFill rotWithShape="1">
          <a:blip r:embed="rId4"/>
          <a:srcRect t="-177"/>
          <a:stretch/>
        </p:blipFill>
        <p:spPr>
          <a:xfrm>
            <a:off x="6232835" y="1525629"/>
            <a:ext cx="4979378" cy="5212080"/>
          </a:xfrm>
          <a:prstGeom prst="rect">
            <a:avLst/>
          </a:prstGeom>
        </p:spPr>
      </p:pic>
    </p:spTree>
    <p:extLst>
      <p:ext uri="{BB962C8B-B14F-4D97-AF65-F5344CB8AC3E}">
        <p14:creationId xmlns:p14="http://schemas.microsoft.com/office/powerpoint/2010/main" val="22100576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D50663-1BD5-4682-920A-E4C03B6F0A1A}"/>
              </a:ext>
            </a:extLst>
          </p:cNvPr>
          <p:cNvSpPr>
            <a:spLocks noGrp="1"/>
          </p:cNvSpPr>
          <p:nvPr>
            <p:ph type="title"/>
          </p:nvPr>
        </p:nvSpPr>
        <p:spPr/>
        <p:txBody>
          <a:bodyPr/>
          <a:lstStyle/>
          <a:p>
            <a:r>
              <a:rPr lang="en-US" dirty="0"/>
              <a:t>FDA Medical Device Approval Pathway</a:t>
            </a:r>
          </a:p>
        </p:txBody>
      </p:sp>
      <p:pic>
        <p:nvPicPr>
          <p:cNvPr id="4" name="Picture 3">
            <a:extLst>
              <a:ext uri="{FF2B5EF4-FFF2-40B4-BE49-F238E27FC236}">
                <a16:creationId xmlns:a16="http://schemas.microsoft.com/office/drawing/2014/main" id="{63BF1651-40B7-40C3-B214-B797927947CA}"/>
              </a:ext>
            </a:extLst>
          </p:cNvPr>
          <p:cNvPicPr>
            <a:picLocks noChangeAspect="1"/>
          </p:cNvPicPr>
          <p:nvPr/>
        </p:nvPicPr>
        <p:blipFill rotWithShape="1">
          <a:blip r:embed="rId3"/>
          <a:srcRect t="-177"/>
          <a:stretch/>
        </p:blipFill>
        <p:spPr>
          <a:xfrm>
            <a:off x="847325" y="1416298"/>
            <a:ext cx="4979378" cy="5212080"/>
          </a:xfrm>
          <a:prstGeom prst="rect">
            <a:avLst/>
          </a:prstGeom>
        </p:spPr>
      </p:pic>
      <p:pic>
        <p:nvPicPr>
          <p:cNvPr id="7" name="Picture 6">
            <a:extLst>
              <a:ext uri="{FF2B5EF4-FFF2-40B4-BE49-F238E27FC236}">
                <a16:creationId xmlns:a16="http://schemas.microsoft.com/office/drawing/2014/main" id="{71804004-AEF2-4479-BA0C-75708C94FAEE}"/>
              </a:ext>
            </a:extLst>
          </p:cNvPr>
          <p:cNvPicPr>
            <a:picLocks noChangeAspect="1"/>
          </p:cNvPicPr>
          <p:nvPr/>
        </p:nvPicPr>
        <p:blipFill>
          <a:blip r:embed="rId4"/>
          <a:stretch>
            <a:fillRect/>
          </a:stretch>
        </p:blipFill>
        <p:spPr>
          <a:xfrm>
            <a:off x="11474038" y="323069"/>
            <a:ext cx="566348" cy="566348"/>
          </a:xfrm>
          <a:prstGeom prst="rect">
            <a:avLst/>
          </a:prstGeom>
        </p:spPr>
      </p:pic>
      <p:sp>
        <p:nvSpPr>
          <p:cNvPr id="8" name="TextBox 7">
            <a:extLst>
              <a:ext uri="{FF2B5EF4-FFF2-40B4-BE49-F238E27FC236}">
                <a16:creationId xmlns:a16="http://schemas.microsoft.com/office/drawing/2014/main" id="{79E56EE2-BAF9-41AD-BA34-366C90468B5A}"/>
              </a:ext>
            </a:extLst>
          </p:cNvPr>
          <p:cNvSpPr txBox="1"/>
          <p:nvPr/>
        </p:nvSpPr>
        <p:spPr>
          <a:xfrm>
            <a:off x="8932794" y="5719178"/>
            <a:ext cx="2218911" cy="369332"/>
          </a:xfrm>
          <a:prstGeom prst="rect">
            <a:avLst/>
          </a:prstGeom>
          <a:noFill/>
        </p:spPr>
        <p:txBody>
          <a:bodyPr wrap="square">
            <a:spAutoFit/>
          </a:bodyPr>
          <a:lstStyle/>
          <a:p>
            <a:r>
              <a:rPr lang="en-US" sz="1800" dirty="0"/>
              <a:t>[Van Norman 2016]</a:t>
            </a:r>
            <a:endParaRPr lang="en-US" dirty="0"/>
          </a:p>
        </p:txBody>
      </p:sp>
      <p:sp>
        <p:nvSpPr>
          <p:cNvPr id="10" name="TextBox 9">
            <a:extLst>
              <a:ext uri="{FF2B5EF4-FFF2-40B4-BE49-F238E27FC236}">
                <a16:creationId xmlns:a16="http://schemas.microsoft.com/office/drawing/2014/main" id="{164489A9-EA04-42C4-8873-561895DC027F}"/>
              </a:ext>
            </a:extLst>
          </p:cNvPr>
          <p:cNvSpPr txBox="1"/>
          <p:nvPr/>
        </p:nvSpPr>
        <p:spPr>
          <a:xfrm>
            <a:off x="6096000" y="1416298"/>
            <a:ext cx="5870720" cy="4401205"/>
          </a:xfrm>
          <a:prstGeom prst="rect">
            <a:avLst/>
          </a:prstGeom>
          <a:noFill/>
        </p:spPr>
        <p:txBody>
          <a:bodyPr wrap="square">
            <a:spAutoFit/>
          </a:bodyPr>
          <a:lstStyle/>
          <a:p>
            <a:pPr algn="just"/>
            <a:r>
              <a:rPr lang="en-US" sz="2800" i="0" dirty="0">
                <a:solidFill>
                  <a:srgbClr val="202124"/>
                </a:solidFill>
                <a:effectLst/>
                <a:latin typeface="Segoe UI Light" panose="020B0502040204020203" pitchFamily="34" charset="0"/>
                <a:cs typeface="Segoe UI Light" panose="020B0502040204020203" pitchFamily="34" charset="0"/>
              </a:rPr>
              <a:t>“A 510(k) is a premarket submission made to FDA to demonstrate that the device to be marketed is as safe and effective, that is, substantially equivalent, to a legally marketed device (section 513(</a:t>
            </a:r>
            <a:r>
              <a:rPr lang="en-US" sz="2800" i="0" dirty="0" err="1">
                <a:solidFill>
                  <a:srgbClr val="202124"/>
                </a:solidFill>
                <a:effectLst/>
                <a:latin typeface="Segoe UI Light" panose="020B0502040204020203" pitchFamily="34" charset="0"/>
                <a:cs typeface="Segoe UI Light" panose="020B0502040204020203" pitchFamily="34" charset="0"/>
              </a:rPr>
              <a:t>i</a:t>
            </a:r>
            <a:r>
              <a:rPr lang="en-US" sz="2800" i="0" dirty="0">
                <a:solidFill>
                  <a:srgbClr val="202124"/>
                </a:solidFill>
                <a:effectLst/>
                <a:latin typeface="Segoe UI Light" panose="020B0502040204020203" pitchFamily="34" charset="0"/>
                <a:cs typeface="Segoe UI Light" panose="020B0502040204020203" pitchFamily="34" charset="0"/>
              </a:rPr>
              <a:t>)(1)(A) FD&amp;C Act). The submitter may market the device immediately after 510(k) clearance is granted.” [FDA]</a:t>
            </a:r>
            <a:endParaRPr lang="en-US" sz="2800" dirty="0">
              <a:latin typeface="Segoe UI Light" panose="020B0502040204020203" pitchFamily="34" charset="0"/>
              <a:cs typeface="Segoe UI Light" panose="020B0502040204020203" pitchFamily="34" charset="0"/>
            </a:endParaRPr>
          </a:p>
          <a:p>
            <a:pPr algn="just"/>
            <a:endParaRPr lang="en-US" sz="2800" i="0" dirty="0">
              <a:solidFill>
                <a:srgbClr val="202124"/>
              </a:solidFill>
              <a:effectLst/>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15891428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BD972182-5E63-4699-9D84-3F43EFF9B14A}"/>
              </a:ext>
            </a:extLst>
          </p:cNvPr>
          <p:cNvGraphicFramePr>
            <a:graphicFrameLocks noGrp="1"/>
          </p:cNvGraphicFramePr>
          <p:nvPr>
            <p:ph idx="1"/>
            <p:extLst>
              <p:ext uri="{D42A27DB-BD31-4B8C-83A1-F6EECF244321}">
                <p14:modId xmlns:p14="http://schemas.microsoft.com/office/powerpoint/2010/main" val="2109407011"/>
              </p:ext>
            </p:extLst>
          </p:nvPr>
        </p:nvGraphicFramePr>
        <p:xfrm>
          <a:off x="703332" y="2034346"/>
          <a:ext cx="10515600" cy="3291840"/>
        </p:xfrm>
        <a:graphic>
          <a:graphicData uri="http://schemas.openxmlformats.org/drawingml/2006/table">
            <a:tbl>
              <a:tblPr firstRow="1" bandRow="1">
                <a:tableStyleId>{5940675A-B579-460E-94D1-54222C63F5DA}</a:tableStyleId>
              </a:tblPr>
              <a:tblGrid>
                <a:gridCol w="4146964">
                  <a:extLst>
                    <a:ext uri="{9D8B030D-6E8A-4147-A177-3AD203B41FA5}">
                      <a16:colId xmlns:a16="http://schemas.microsoft.com/office/drawing/2014/main" val="762327486"/>
                    </a:ext>
                  </a:extLst>
                </a:gridCol>
                <a:gridCol w="6368636">
                  <a:extLst>
                    <a:ext uri="{9D8B030D-6E8A-4147-A177-3AD203B41FA5}">
                      <a16:colId xmlns:a16="http://schemas.microsoft.com/office/drawing/2014/main" val="3668235558"/>
                    </a:ext>
                  </a:extLst>
                </a:gridCol>
              </a:tblGrid>
              <a:tr h="370840">
                <a:tc>
                  <a:txBody>
                    <a:bodyPr/>
                    <a:lstStyle/>
                    <a:p>
                      <a:r>
                        <a:rPr lang="en-US" sz="2000" b="1" dirty="0">
                          <a:latin typeface="+mj-lt"/>
                        </a:rPr>
                        <a:t>Submission Type</a:t>
                      </a:r>
                    </a:p>
                  </a:txBody>
                  <a:tcPr/>
                </a:tc>
                <a:tc>
                  <a:txBody>
                    <a:bodyPr/>
                    <a:lstStyle/>
                    <a:p>
                      <a:r>
                        <a:rPr lang="en-US" sz="2000" b="1" dirty="0">
                          <a:latin typeface="+mj-lt"/>
                        </a:rPr>
                        <a:t>Explanation</a:t>
                      </a:r>
                    </a:p>
                  </a:txBody>
                  <a:tcPr/>
                </a:tc>
                <a:extLst>
                  <a:ext uri="{0D108BD9-81ED-4DB2-BD59-A6C34878D82A}">
                    <a16:rowId xmlns:a16="http://schemas.microsoft.com/office/drawing/2014/main" val="81162882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2000" dirty="0" err="1">
                          <a:latin typeface="+mj-lt"/>
                        </a:rPr>
                        <a:t>Investigational</a:t>
                      </a:r>
                      <a:r>
                        <a:rPr lang="fr-FR" sz="2000" dirty="0">
                          <a:latin typeface="+mj-lt"/>
                        </a:rPr>
                        <a:t> </a:t>
                      </a:r>
                      <a:r>
                        <a:rPr lang="fr-FR" sz="2000" dirty="0" err="1">
                          <a:latin typeface="+mj-lt"/>
                        </a:rPr>
                        <a:t>Device</a:t>
                      </a:r>
                      <a:r>
                        <a:rPr lang="fr-FR" sz="2000" dirty="0">
                          <a:latin typeface="+mj-lt"/>
                        </a:rPr>
                        <a:t> Exemption (IDE) </a:t>
                      </a:r>
                    </a:p>
                    <a:p>
                      <a:endParaRPr lang="en-US" sz="2000" dirty="0">
                        <a:latin typeface="+mj-l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1" dirty="0">
                          <a:solidFill>
                            <a:srgbClr val="222222"/>
                          </a:solidFill>
                          <a:latin typeface="+mj-lt"/>
                        </a:rPr>
                        <a:t>Investigational device</a:t>
                      </a:r>
                      <a:r>
                        <a:rPr lang="en-US" sz="2000" dirty="0">
                          <a:solidFill>
                            <a:srgbClr val="222222"/>
                          </a:solidFill>
                          <a:latin typeface="+mj-lt"/>
                        </a:rPr>
                        <a:t> to be used in order to collect safety and effectiveness data</a:t>
                      </a:r>
                      <a:endParaRPr lang="en-US" sz="2000" dirty="0">
                        <a:latin typeface="+mj-lt"/>
                        <a:ea typeface="MS UI Gothic" panose="020B0600070205080204" pitchFamily="34" charset="-128"/>
                      </a:endParaRPr>
                    </a:p>
                  </a:txBody>
                  <a:tcPr/>
                </a:tc>
                <a:extLst>
                  <a:ext uri="{0D108BD9-81ED-4DB2-BD59-A6C34878D82A}">
                    <a16:rowId xmlns:a16="http://schemas.microsoft.com/office/drawing/2014/main" val="337908018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2000" dirty="0" err="1">
                          <a:latin typeface="+mj-lt"/>
                        </a:rPr>
                        <a:t>Premarket</a:t>
                      </a:r>
                      <a:r>
                        <a:rPr lang="fr-FR" sz="2000" dirty="0">
                          <a:latin typeface="+mj-lt"/>
                        </a:rPr>
                        <a:t> Notification (510(k))</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latin typeface="+mj-lt"/>
                        </a:rPr>
                        <a:t>Device to be marketed is as safe and effective, that is, substantially equivalent, to a legally marketed device</a:t>
                      </a:r>
                    </a:p>
                  </a:txBody>
                  <a:tcPr/>
                </a:tc>
                <a:extLst>
                  <a:ext uri="{0D108BD9-81ED-4DB2-BD59-A6C34878D82A}">
                    <a16:rowId xmlns:a16="http://schemas.microsoft.com/office/drawing/2014/main" val="162197239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2000" dirty="0" err="1">
                          <a:latin typeface="+mj-lt"/>
                        </a:rPr>
                        <a:t>Premarket</a:t>
                      </a:r>
                      <a:r>
                        <a:rPr lang="fr-FR" sz="2000" dirty="0">
                          <a:latin typeface="+mj-lt"/>
                        </a:rPr>
                        <a:t> </a:t>
                      </a:r>
                      <a:r>
                        <a:rPr lang="fr-FR" sz="2000" dirty="0" err="1">
                          <a:latin typeface="+mj-lt"/>
                        </a:rPr>
                        <a:t>Approval</a:t>
                      </a:r>
                      <a:r>
                        <a:rPr lang="fr-FR" sz="2000" dirty="0">
                          <a:latin typeface="+mj-lt"/>
                        </a:rPr>
                        <a:t> Application (PMA)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latin typeface="+mj-lt"/>
                        </a:rPr>
                        <a:t>Demonstrate the safety and effectiveness of the Class III device</a:t>
                      </a:r>
                    </a:p>
                  </a:txBody>
                  <a:tcPr/>
                </a:tc>
                <a:extLst>
                  <a:ext uri="{0D108BD9-81ED-4DB2-BD59-A6C34878D82A}">
                    <a16:rowId xmlns:a16="http://schemas.microsoft.com/office/drawing/2014/main" val="156203533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2000" dirty="0">
                          <a:latin typeface="+mj-lt"/>
                        </a:rPr>
                        <a:t>De Novo</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latin typeface="+mj-lt"/>
                        </a:rPr>
                        <a:t>Device has no existing classification regulation</a:t>
                      </a:r>
                    </a:p>
                  </a:txBody>
                  <a:tcPr/>
                </a:tc>
                <a:extLst>
                  <a:ext uri="{0D108BD9-81ED-4DB2-BD59-A6C34878D82A}">
                    <a16:rowId xmlns:a16="http://schemas.microsoft.com/office/drawing/2014/main" val="192158783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2000" dirty="0" err="1">
                          <a:latin typeface="+mj-lt"/>
                        </a:rPr>
                        <a:t>Humanitarian</a:t>
                      </a:r>
                      <a:r>
                        <a:rPr lang="fr-FR" sz="2000" dirty="0">
                          <a:latin typeface="+mj-lt"/>
                        </a:rPr>
                        <a:t> </a:t>
                      </a:r>
                      <a:r>
                        <a:rPr lang="fr-FR" sz="2000" dirty="0" err="1">
                          <a:latin typeface="+mj-lt"/>
                        </a:rPr>
                        <a:t>Device</a:t>
                      </a:r>
                      <a:r>
                        <a:rPr lang="fr-FR" sz="2000" dirty="0">
                          <a:latin typeface="+mj-lt"/>
                        </a:rPr>
                        <a:t> Exemption (HDE)</a:t>
                      </a:r>
                      <a:endParaRPr lang="en-US" sz="2000" dirty="0">
                        <a:latin typeface="+mj-l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latin typeface="+mj-lt"/>
                        </a:rPr>
                        <a:t>Reasonable assurance of safety and probable benefit</a:t>
                      </a:r>
                    </a:p>
                  </a:txBody>
                  <a:tcPr/>
                </a:tc>
                <a:extLst>
                  <a:ext uri="{0D108BD9-81ED-4DB2-BD59-A6C34878D82A}">
                    <a16:rowId xmlns:a16="http://schemas.microsoft.com/office/drawing/2014/main" val="351682569"/>
                  </a:ext>
                </a:extLst>
              </a:tr>
            </a:tbl>
          </a:graphicData>
        </a:graphic>
      </p:graphicFrame>
      <p:sp>
        <p:nvSpPr>
          <p:cNvPr id="3" name="Title 2">
            <a:extLst>
              <a:ext uri="{FF2B5EF4-FFF2-40B4-BE49-F238E27FC236}">
                <a16:creationId xmlns:a16="http://schemas.microsoft.com/office/drawing/2014/main" id="{83EF1553-E7EF-42C5-8C8E-C2D981EC0404}"/>
              </a:ext>
            </a:extLst>
          </p:cNvPr>
          <p:cNvSpPr>
            <a:spLocks noGrp="1"/>
          </p:cNvSpPr>
          <p:nvPr>
            <p:ph type="title"/>
          </p:nvPr>
        </p:nvSpPr>
        <p:spPr/>
        <p:txBody>
          <a:bodyPr/>
          <a:lstStyle/>
          <a:p>
            <a:r>
              <a:rPr lang="en-US" dirty="0"/>
              <a:t>Premarket Submission Types</a:t>
            </a:r>
          </a:p>
        </p:txBody>
      </p:sp>
      <p:pic>
        <p:nvPicPr>
          <p:cNvPr id="6" name="Picture 5">
            <a:extLst>
              <a:ext uri="{FF2B5EF4-FFF2-40B4-BE49-F238E27FC236}">
                <a16:creationId xmlns:a16="http://schemas.microsoft.com/office/drawing/2014/main" id="{9E9E9FE1-4DE7-47B2-BFDD-56C347D287F0}"/>
              </a:ext>
            </a:extLst>
          </p:cNvPr>
          <p:cNvPicPr>
            <a:picLocks noChangeAspect="1"/>
          </p:cNvPicPr>
          <p:nvPr/>
        </p:nvPicPr>
        <p:blipFill>
          <a:blip r:embed="rId3"/>
          <a:stretch>
            <a:fillRect/>
          </a:stretch>
        </p:blipFill>
        <p:spPr>
          <a:xfrm>
            <a:off x="11474038" y="323069"/>
            <a:ext cx="566348" cy="566348"/>
          </a:xfrm>
          <a:prstGeom prst="rect">
            <a:avLst/>
          </a:prstGeom>
        </p:spPr>
      </p:pic>
    </p:spTree>
    <p:extLst>
      <p:ext uri="{BB962C8B-B14F-4D97-AF65-F5344CB8AC3E}">
        <p14:creationId xmlns:p14="http://schemas.microsoft.com/office/powerpoint/2010/main" val="324288769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5AB6FA-52A0-4020-A572-D06C614E1CF0}"/>
              </a:ext>
            </a:extLst>
          </p:cNvPr>
          <p:cNvSpPr>
            <a:spLocks noGrp="1"/>
          </p:cNvSpPr>
          <p:nvPr>
            <p:ph type="title"/>
          </p:nvPr>
        </p:nvSpPr>
        <p:spPr/>
        <p:txBody>
          <a:bodyPr/>
          <a:lstStyle/>
          <a:p>
            <a:r>
              <a:rPr lang="en-US" dirty="0"/>
              <a:t>FDA Approval for Drugs and Devices</a:t>
            </a:r>
          </a:p>
        </p:txBody>
      </p:sp>
      <p:pic>
        <p:nvPicPr>
          <p:cNvPr id="4" name="Picture 3">
            <a:extLst>
              <a:ext uri="{FF2B5EF4-FFF2-40B4-BE49-F238E27FC236}">
                <a16:creationId xmlns:a16="http://schemas.microsoft.com/office/drawing/2014/main" id="{0186F226-297B-4658-BA3F-55727DE8E291}"/>
              </a:ext>
            </a:extLst>
          </p:cNvPr>
          <p:cNvPicPr>
            <a:picLocks noChangeAspect="1"/>
          </p:cNvPicPr>
          <p:nvPr/>
        </p:nvPicPr>
        <p:blipFill rotWithShape="1">
          <a:blip r:embed="rId3"/>
          <a:srcRect t="812" b="3247"/>
          <a:stretch/>
        </p:blipFill>
        <p:spPr>
          <a:xfrm>
            <a:off x="2202770" y="1825625"/>
            <a:ext cx="6979635" cy="4563276"/>
          </a:xfrm>
          <a:prstGeom prst="rect">
            <a:avLst/>
          </a:prstGeom>
        </p:spPr>
      </p:pic>
      <p:pic>
        <p:nvPicPr>
          <p:cNvPr id="8" name="Picture 7">
            <a:extLst>
              <a:ext uri="{FF2B5EF4-FFF2-40B4-BE49-F238E27FC236}">
                <a16:creationId xmlns:a16="http://schemas.microsoft.com/office/drawing/2014/main" id="{AA831A6A-3396-4859-84BE-8EC06719132E}"/>
              </a:ext>
            </a:extLst>
          </p:cNvPr>
          <p:cNvPicPr>
            <a:picLocks noChangeAspect="1"/>
          </p:cNvPicPr>
          <p:nvPr/>
        </p:nvPicPr>
        <p:blipFill>
          <a:blip r:embed="rId4"/>
          <a:stretch>
            <a:fillRect/>
          </a:stretch>
        </p:blipFill>
        <p:spPr>
          <a:xfrm>
            <a:off x="11474038" y="323069"/>
            <a:ext cx="566348" cy="566348"/>
          </a:xfrm>
          <a:prstGeom prst="rect">
            <a:avLst/>
          </a:prstGeom>
        </p:spPr>
      </p:pic>
    </p:spTree>
    <p:extLst>
      <p:ext uri="{BB962C8B-B14F-4D97-AF65-F5344CB8AC3E}">
        <p14:creationId xmlns:p14="http://schemas.microsoft.com/office/powerpoint/2010/main" val="353929708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73DCEAC-48A9-4469-8232-9B3F8CC4DA3A}"/>
              </a:ext>
            </a:extLst>
          </p:cNvPr>
          <p:cNvSpPr>
            <a:spLocks noGrp="1"/>
          </p:cNvSpPr>
          <p:nvPr>
            <p:ph idx="1"/>
          </p:nvPr>
        </p:nvSpPr>
        <p:spPr>
          <a:xfrm>
            <a:off x="434788" y="1825625"/>
            <a:ext cx="10515600" cy="2935218"/>
          </a:xfrm>
        </p:spPr>
        <p:txBody>
          <a:bodyPr/>
          <a:lstStyle/>
          <a:p>
            <a:pPr algn="just"/>
            <a:r>
              <a:rPr lang="en-US" dirty="0"/>
              <a:t>“…members of the public do not need to trust individual AIs at all; what they need instead is the sanction of authority provided by suitably expert auditors that AI can be trusted”</a:t>
            </a:r>
          </a:p>
          <a:p>
            <a:pPr algn="r"/>
            <a:br>
              <a:rPr lang="en-US" dirty="0"/>
            </a:br>
            <a:r>
              <a:rPr lang="en-US" dirty="0"/>
              <a:t>- Knowles and Richards 2021</a:t>
            </a:r>
          </a:p>
        </p:txBody>
      </p:sp>
      <p:pic>
        <p:nvPicPr>
          <p:cNvPr id="4" name="Picture 3">
            <a:extLst>
              <a:ext uri="{FF2B5EF4-FFF2-40B4-BE49-F238E27FC236}">
                <a16:creationId xmlns:a16="http://schemas.microsoft.com/office/drawing/2014/main" id="{B0793843-D0AB-4A7C-80A3-A4408EAE6C16}"/>
              </a:ext>
            </a:extLst>
          </p:cNvPr>
          <p:cNvPicPr>
            <a:picLocks noChangeAspect="1"/>
          </p:cNvPicPr>
          <p:nvPr/>
        </p:nvPicPr>
        <p:blipFill>
          <a:blip r:embed="rId3"/>
          <a:stretch>
            <a:fillRect/>
          </a:stretch>
        </p:blipFill>
        <p:spPr>
          <a:xfrm>
            <a:off x="11474038" y="323069"/>
            <a:ext cx="566348" cy="566348"/>
          </a:xfrm>
          <a:prstGeom prst="rect">
            <a:avLst/>
          </a:prstGeom>
        </p:spPr>
      </p:pic>
    </p:spTree>
    <p:extLst>
      <p:ext uri="{BB962C8B-B14F-4D97-AF65-F5344CB8AC3E}">
        <p14:creationId xmlns:p14="http://schemas.microsoft.com/office/powerpoint/2010/main" val="411181874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9F84E6-C4EA-4B17-9324-F12D6113E8A8}"/>
              </a:ext>
            </a:extLst>
          </p:cNvPr>
          <p:cNvSpPr>
            <a:spLocks noGrp="1"/>
          </p:cNvSpPr>
          <p:nvPr>
            <p:ph type="title"/>
          </p:nvPr>
        </p:nvSpPr>
        <p:spPr>
          <a:xfrm>
            <a:off x="434788" y="365125"/>
            <a:ext cx="10515600" cy="1325563"/>
          </a:xfrm>
        </p:spPr>
        <p:txBody>
          <a:bodyPr/>
          <a:lstStyle/>
          <a:p>
            <a:r>
              <a:rPr lang="en-US" dirty="0"/>
              <a:t>Software as a Medical Device (</a:t>
            </a:r>
            <a:r>
              <a:rPr lang="en-US" dirty="0" err="1"/>
              <a:t>SaMD</a:t>
            </a:r>
            <a:r>
              <a:rPr lang="en-US" dirty="0"/>
              <a:t>) and ML</a:t>
            </a:r>
          </a:p>
        </p:txBody>
      </p:sp>
      <p:sp>
        <p:nvSpPr>
          <p:cNvPr id="3" name="Content Placeholder 2">
            <a:extLst>
              <a:ext uri="{FF2B5EF4-FFF2-40B4-BE49-F238E27FC236}">
                <a16:creationId xmlns:a16="http://schemas.microsoft.com/office/drawing/2014/main" id="{4B8D5545-6FCF-4BED-893E-D6B2508FDCE1}"/>
              </a:ext>
            </a:extLst>
          </p:cNvPr>
          <p:cNvSpPr>
            <a:spLocks noGrp="1"/>
          </p:cNvSpPr>
          <p:nvPr>
            <p:ph idx="1"/>
          </p:nvPr>
        </p:nvSpPr>
        <p:spPr>
          <a:xfrm>
            <a:off x="6570481" y="1831877"/>
            <a:ext cx="4845379" cy="4351338"/>
          </a:xfrm>
        </p:spPr>
        <p:txBody>
          <a:bodyPr>
            <a:normAutofit fontScale="85000" lnSpcReduction="10000"/>
          </a:bodyPr>
          <a:lstStyle/>
          <a:p>
            <a:r>
              <a:rPr lang="en-US" b="1" dirty="0"/>
              <a:t>Assistive devices: </a:t>
            </a:r>
            <a:r>
              <a:rPr lang="en-US" dirty="0"/>
              <a:t>Overlap in what clinician and device contribute to the task</a:t>
            </a:r>
          </a:p>
          <a:p>
            <a:r>
              <a:rPr lang="en-US" b="1" dirty="0"/>
              <a:t>Autonomous Information: </a:t>
            </a:r>
            <a:r>
              <a:rPr lang="en-US" dirty="0"/>
              <a:t>Separation between what device and clinician contribute to the task</a:t>
            </a:r>
          </a:p>
          <a:p>
            <a:r>
              <a:rPr lang="en-US" b="1" dirty="0"/>
              <a:t>Autonomous decision: </a:t>
            </a:r>
            <a:r>
              <a:rPr lang="en-US" dirty="0"/>
              <a:t>Device provides the decision for the clinical task which can then be enacted by clinicians or the device itself</a:t>
            </a:r>
          </a:p>
          <a:p>
            <a:r>
              <a:rPr lang="en-US" b="1" dirty="0"/>
              <a:t>Zero Level: </a:t>
            </a:r>
            <a:r>
              <a:rPr lang="en-US" dirty="0"/>
              <a:t>Absence of automation</a:t>
            </a:r>
          </a:p>
          <a:p>
            <a:endParaRPr lang="en-US" dirty="0"/>
          </a:p>
        </p:txBody>
      </p:sp>
      <p:pic>
        <p:nvPicPr>
          <p:cNvPr id="4" name="Picture 3" descr="Diagram&#10;&#10;Description automatically generated">
            <a:extLst>
              <a:ext uri="{FF2B5EF4-FFF2-40B4-BE49-F238E27FC236}">
                <a16:creationId xmlns:a16="http://schemas.microsoft.com/office/drawing/2014/main" id="{3E815E20-3764-4788-990F-F5B804D486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3898" y="1825625"/>
            <a:ext cx="5486400" cy="4048139"/>
          </a:xfrm>
          <a:prstGeom prst="rect">
            <a:avLst/>
          </a:prstGeom>
        </p:spPr>
      </p:pic>
      <p:sp>
        <p:nvSpPr>
          <p:cNvPr id="5" name="TextBox 4">
            <a:extLst>
              <a:ext uri="{FF2B5EF4-FFF2-40B4-BE49-F238E27FC236}">
                <a16:creationId xmlns:a16="http://schemas.microsoft.com/office/drawing/2014/main" id="{2ADD4ADE-78EF-4683-99EF-448C76AEAD73}"/>
              </a:ext>
            </a:extLst>
          </p:cNvPr>
          <p:cNvSpPr txBox="1"/>
          <p:nvPr/>
        </p:nvSpPr>
        <p:spPr>
          <a:xfrm>
            <a:off x="9533742" y="5724240"/>
            <a:ext cx="1882118" cy="369332"/>
          </a:xfrm>
          <a:prstGeom prst="rect">
            <a:avLst/>
          </a:prstGeom>
          <a:noFill/>
        </p:spPr>
        <p:txBody>
          <a:bodyPr wrap="none" rtlCol="0">
            <a:spAutoFit/>
          </a:bodyPr>
          <a:lstStyle/>
          <a:p>
            <a:r>
              <a:rPr lang="en-US" dirty="0"/>
              <a:t>[Lyell et all 2021]</a:t>
            </a:r>
          </a:p>
        </p:txBody>
      </p:sp>
      <p:pic>
        <p:nvPicPr>
          <p:cNvPr id="6" name="Picture 5">
            <a:extLst>
              <a:ext uri="{FF2B5EF4-FFF2-40B4-BE49-F238E27FC236}">
                <a16:creationId xmlns:a16="http://schemas.microsoft.com/office/drawing/2014/main" id="{48EF0160-9D2D-476A-8AC6-3FE40C329B64}"/>
              </a:ext>
            </a:extLst>
          </p:cNvPr>
          <p:cNvPicPr>
            <a:picLocks noChangeAspect="1"/>
          </p:cNvPicPr>
          <p:nvPr/>
        </p:nvPicPr>
        <p:blipFill>
          <a:blip r:embed="rId4"/>
          <a:stretch>
            <a:fillRect/>
          </a:stretch>
        </p:blipFill>
        <p:spPr>
          <a:xfrm>
            <a:off x="10863044" y="275482"/>
            <a:ext cx="566348" cy="566348"/>
          </a:xfrm>
          <a:prstGeom prst="rect">
            <a:avLst/>
          </a:prstGeom>
        </p:spPr>
      </p:pic>
      <p:pic>
        <p:nvPicPr>
          <p:cNvPr id="7" name="Picture 6">
            <a:extLst>
              <a:ext uri="{FF2B5EF4-FFF2-40B4-BE49-F238E27FC236}">
                <a16:creationId xmlns:a16="http://schemas.microsoft.com/office/drawing/2014/main" id="{44467D4D-D231-49DF-B7C9-FF82A88E7330}"/>
              </a:ext>
            </a:extLst>
          </p:cNvPr>
          <p:cNvPicPr>
            <a:picLocks noChangeAspect="1"/>
          </p:cNvPicPr>
          <p:nvPr/>
        </p:nvPicPr>
        <p:blipFill>
          <a:blip r:embed="rId5"/>
          <a:stretch>
            <a:fillRect/>
          </a:stretch>
        </p:blipFill>
        <p:spPr>
          <a:xfrm>
            <a:off x="11572741" y="279086"/>
            <a:ext cx="566348" cy="566348"/>
          </a:xfrm>
          <a:prstGeom prst="rect">
            <a:avLst/>
          </a:prstGeom>
        </p:spPr>
      </p:pic>
    </p:spTree>
    <p:extLst>
      <p:ext uri="{BB962C8B-B14F-4D97-AF65-F5344CB8AC3E}">
        <p14:creationId xmlns:p14="http://schemas.microsoft.com/office/powerpoint/2010/main" val="46065670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21F0A19-0BF7-4377-9543-841F83B481DD}"/>
              </a:ext>
            </a:extLst>
          </p:cNvPr>
          <p:cNvSpPr>
            <a:spLocks noGrp="1"/>
          </p:cNvSpPr>
          <p:nvPr>
            <p:ph idx="1"/>
          </p:nvPr>
        </p:nvSpPr>
        <p:spPr>
          <a:xfrm>
            <a:off x="434788" y="1825625"/>
            <a:ext cx="5042903" cy="4351338"/>
          </a:xfrm>
        </p:spPr>
        <p:txBody>
          <a:bodyPr/>
          <a:lstStyle/>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en-US" sz="2800" b="1" i="0" strike="noStrike" kern="1200" cap="none" spc="0" normalizeH="0" baseline="0" noProof="0" dirty="0">
                <a:ln>
                  <a:noFill/>
                </a:ln>
                <a:effectLst/>
                <a:uLnTx/>
                <a:uFillTx/>
              </a:rPr>
              <a:t>Medical Device Software</a:t>
            </a:r>
          </a:p>
          <a:p>
            <a:pPr marL="457200" indent="-457200">
              <a:buFont typeface="Arial" panose="020B0604020202020204" pitchFamily="34" charset="0"/>
              <a:buChar char="•"/>
            </a:pPr>
            <a:r>
              <a:rPr lang="en-US" dirty="0"/>
              <a:t>Software that is part of the medical device itself</a:t>
            </a:r>
          </a:p>
          <a:p>
            <a:pPr marL="457200" indent="-457200">
              <a:buFont typeface="Arial" panose="020B0604020202020204" pitchFamily="34" charset="0"/>
              <a:buChar char="•"/>
            </a:pPr>
            <a:r>
              <a:rPr lang="en-US" dirty="0"/>
              <a:t>Software that is an accessory to a medical device</a:t>
            </a:r>
          </a:p>
          <a:p>
            <a:pPr marL="457200" indent="-457200">
              <a:buFont typeface="Arial" panose="020B0604020202020204" pitchFamily="34" charset="0"/>
              <a:buChar char="•"/>
            </a:pPr>
            <a:r>
              <a:rPr lang="en-US" dirty="0"/>
              <a:t>Software that itself is a medical device (</a:t>
            </a:r>
            <a:r>
              <a:rPr lang="en-US" dirty="0" err="1"/>
              <a:t>SaMD</a:t>
            </a:r>
            <a:r>
              <a:rPr lang="en-US" dirty="0"/>
              <a:t>)</a:t>
            </a:r>
          </a:p>
          <a:p>
            <a:endParaRPr lang="en-US" dirty="0"/>
          </a:p>
        </p:txBody>
      </p:sp>
      <p:sp>
        <p:nvSpPr>
          <p:cNvPr id="3" name="Title 2">
            <a:extLst>
              <a:ext uri="{FF2B5EF4-FFF2-40B4-BE49-F238E27FC236}">
                <a16:creationId xmlns:a16="http://schemas.microsoft.com/office/drawing/2014/main" id="{8D496A89-9E9A-4DE8-847C-102F0A5E3282}"/>
              </a:ext>
            </a:extLst>
          </p:cNvPr>
          <p:cNvSpPr>
            <a:spLocks noGrp="1"/>
          </p:cNvSpPr>
          <p:nvPr>
            <p:ph type="title"/>
          </p:nvPr>
        </p:nvSpPr>
        <p:spPr/>
        <p:txBody>
          <a:bodyPr/>
          <a:lstStyle/>
          <a:p>
            <a:r>
              <a:rPr lang="en-US" dirty="0"/>
              <a:t>Types of Regulated Software</a:t>
            </a:r>
          </a:p>
        </p:txBody>
      </p:sp>
      <p:sp>
        <p:nvSpPr>
          <p:cNvPr id="4" name="Content Placeholder 1">
            <a:extLst>
              <a:ext uri="{FF2B5EF4-FFF2-40B4-BE49-F238E27FC236}">
                <a16:creationId xmlns:a16="http://schemas.microsoft.com/office/drawing/2014/main" id="{74DCC8C8-C24C-43B7-B9EF-A3A8B228E0A6}"/>
              </a:ext>
            </a:extLst>
          </p:cNvPr>
          <p:cNvSpPr txBox="1">
            <a:spLocks/>
          </p:cNvSpPr>
          <p:nvPr/>
        </p:nvSpPr>
        <p:spPr>
          <a:xfrm>
            <a:off x="5838456" y="1825625"/>
            <a:ext cx="5551787" cy="4351338"/>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b="0" i="0" kern="1200">
                <a:solidFill>
                  <a:schemeClr val="tx2">
                    <a:lumMod val="50000"/>
                  </a:schemeClr>
                </a:solidFill>
                <a:latin typeface="Segoe UI Light" panose="020B0502040204020203" pitchFamily="34" charset="0"/>
                <a:ea typeface="+mn-ea"/>
                <a:cs typeface="Segoe UI Light"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2">
                    <a:lumMod val="50000"/>
                  </a:schemeClr>
                </a:solidFill>
                <a:latin typeface="Segoe UI Light" panose="020B0502040204020203" pitchFamily="34" charset="0"/>
                <a:ea typeface="+mn-ea"/>
                <a:cs typeface="Segoe UI Light"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lumMod val="50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lumMod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lumMod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14400"/>
            <a:r>
              <a:rPr lang="en-US" sz="2800" b="1" dirty="0"/>
              <a:t>Non-Device Software that is part of</a:t>
            </a:r>
          </a:p>
          <a:p>
            <a:pPr marL="457200" indent="-457200" defTabSz="914400">
              <a:buFont typeface="Arial" panose="020B0604020202020204" pitchFamily="34" charset="0"/>
              <a:buChar char="•"/>
            </a:pPr>
            <a:r>
              <a:rPr lang="en-US" sz="2800" dirty="0"/>
              <a:t>The quality system software</a:t>
            </a:r>
          </a:p>
          <a:p>
            <a:pPr marL="457200" indent="-457200" defTabSz="914400">
              <a:buFont typeface="Arial" panose="020B0604020202020204" pitchFamily="34" charset="0"/>
              <a:buChar char="•"/>
            </a:pPr>
            <a:r>
              <a:rPr lang="en-US" sz="2800" dirty="0"/>
              <a:t>Software used to create and maintain records required by the FDA</a:t>
            </a:r>
          </a:p>
          <a:p>
            <a:pPr defTabSz="914400"/>
            <a:endParaRPr lang="en-US" sz="2800" b="1" dirty="0"/>
          </a:p>
        </p:txBody>
      </p:sp>
      <p:pic>
        <p:nvPicPr>
          <p:cNvPr id="5" name="Picture 4">
            <a:extLst>
              <a:ext uri="{FF2B5EF4-FFF2-40B4-BE49-F238E27FC236}">
                <a16:creationId xmlns:a16="http://schemas.microsoft.com/office/drawing/2014/main" id="{498C96F5-9F33-43ED-80CE-B1175C92FB8F}"/>
              </a:ext>
            </a:extLst>
          </p:cNvPr>
          <p:cNvPicPr>
            <a:picLocks noChangeAspect="1"/>
          </p:cNvPicPr>
          <p:nvPr/>
        </p:nvPicPr>
        <p:blipFill>
          <a:blip r:embed="rId3"/>
          <a:stretch>
            <a:fillRect/>
          </a:stretch>
        </p:blipFill>
        <p:spPr>
          <a:xfrm>
            <a:off x="11474038" y="323069"/>
            <a:ext cx="566348" cy="566348"/>
          </a:xfrm>
          <a:prstGeom prst="rect">
            <a:avLst/>
          </a:prstGeom>
        </p:spPr>
      </p:pic>
    </p:spTree>
    <p:extLst>
      <p:ext uri="{BB962C8B-B14F-4D97-AF65-F5344CB8AC3E}">
        <p14:creationId xmlns:p14="http://schemas.microsoft.com/office/powerpoint/2010/main" val="49646430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CAB3801-3BC9-47CD-ABB0-EEFA14A4DB4C}"/>
              </a:ext>
            </a:extLst>
          </p:cNvPr>
          <p:cNvSpPr>
            <a:spLocks noGrp="1"/>
          </p:cNvSpPr>
          <p:nvPr>
            <p:ph idx="1"/>
          </p:nvPr>
        </p:nvSpPr>
        <p:spPr/>
        <p:txBody>
          <a:bodyPr>
            <a:normAutofit/>
          </a:bodyPr>
          <a:lstStyle/>
          <a:p>
            <a:pPr marL="457200" indent="-457200">
              <a:buFont typeface="Arial" panose="020B0604020202020204" pitchFamily="34" charset="0"/>
              <a:buChar char="•"/>
            </a:pPr>
            <a:r>
              <a:rPr lang="en-US" dirty="0"/>
              <a:t>IEC 62304 is a standard which specifies life cycle requirements for the development of medical software and software within medical devices</a:t>
            </a:r>
          </a:p>
          <a:p>
            <a:pPr marL="457200" indent="-457200">
              <a:buFont typeface="Arial" panose="020B0604020202020204" pitchFamily="34" charset="0"/>
              <a:buChar char="•"/>
            </a:pPr>
            <a:r>
              <a:rPr lang="en-US" dirty="0"/>
              <a:t>First recognized as a benchmark to comply with regulatory requirements from USA and the EU</a:t>
            </a:r>
          </a:p>
          <a:p>
            <a:pPr marL="457200" indent="-457200">
              <a:buFont typeface="Arial" panose="020B0604020202020204" pitchFamily="34" charset="0"/>
              <a:buChar char="•"/>
            </a:pPr>
            <a:r>
              <a:rPr lang="en-US" dirty="0"/>
              <a:t>IEC 62304 defines the software development and verification activities which Medical Device manufacturers must comply with</a:t>
            </a:r>
          </a:p>
          <a:p>
            <a:pPr marL="457200" indent="-457200">
              <a:buFont typeface="Arial" panose="020B0604020202020204" pitchFamily="34" charset="0"/>
              <a:buChar char="•"/>
            </a:pPr>
            <a:r>
              <a:rPr lang="en-US" dirty="0"/>
              <a:t>Includes risk management, configuration management and problem resolution processes at each phase of software development)</a:t>
            </a:r>
          </a:p>
        </p:txBody>
      </p:sp>
      <p:sp>
        <p:nvSpPr>
          <p:cNvPr id="3" name="Title 2">
            <a:extLst>
              <a:ext uri="{FF2B5EF4-FFF2-40B4-BE49-F238E27FC236}">
                <a16:creationId xmlns:a16="http://schemas.microsoft.com/office/drawing/2014/main" id="{548E73B3-BC6B-4D60-9940-949145A12361}"/>
              </a:ext>
            </a:extLst>
          </p:cNvPr>
          <p:cNvSpPr>
            <a:spLocks noGrp="1"/>
          </p:cNvSpPr>
          <p:nvPr>
            <p:ph type="title"/>
          </p:nvPr>
        </p:nvSpPr>
        <p:spPr/>
        <p:txBody>
          <a:bodyPr/>
          <a:lstStyle/>
          <a:p>
            <a:r>
              <a:rPr lang="en-US" dirty="0"/>
              <a:t>IEC 62304 – Medical device software Life Cycle</a:t>
            </a:r>
          </a:p>
        </p:txBody>
      </p:sp>
      <p:pic>
        <p:nvPicPr>
          <p:cNvPr id="4" name="Picture 3">
            <a:extLst>
              <a:ext uri="{FF2B5EF4-FFF2-40B4-BE49-F238E27FC236}">
                <a16:creationId xmlns:a16="http://schemas.microsoft.com/office/drawing/2014/main" id="{F32B0296-E5FD-4A62-8356-69AA32823D8B}"/>
              </a:ext>
            </a:extLst>
          </p:cNvPr>
          <p:cNvPicPr>
            <a:picLocks noChangeAspect="1"/>
          </p:cNvPicPr>
          <p:nvPr/>
        </p:nvPicPr>
        <p:blipFill>
          <a:blip r:embed="rId3"/>
          <a:stretch>
            <a:fillRect/>
          </a:stretch>
        </p:blipFill>
        <p:spPr>
          <a:xfrm>
            <a:off x="11474038" y="323069"/>
            <a:ext cx="566348" cy="566348"/>
          </a:xfrm>
          <a:prstGeom prst="rect">
            <a:avLst/>
          </a:prstGeom>
        </p:spPr>
      </p:pic>
    </p:spTree>
    <p:extLst>
      <p:ext uri="{BB962C8B-B14F-4D97-AF65-F5344CB8AC3E}">
        <p14:creationId xmlns:p14="http://schemas.microsoft.com/office/powerpoint/2010/main" val="102950103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0F6DE0A-A7D1-45CA-8AB2-01F191E0802D}"/>
              </a:ext>
            </a:extLst>
          </p:cNvPr>
          <p:cNvSpPr>
            <a:spLocks noGrp="1"/>
          </p:cNvSpPr>
          <p:nvPr>
            <p:ph idx="1"/>
          </p:nvPr>
        </p:nvSpPr>
        <p:spPr/>
        <p:txBody>
          <a:bodyPr>
            <a:normAutofit/>
          </a:bodyPr>
          <a:lstStyle/>
          <a:p>
            <a:pPr marL="457200" indent="-457200">
              <a:buFont typeface="Arial" panose="020B0604020202020204" pitchFamily="34" charset="0"/>
              <a:buChar char="•"/>
            </a:pPr>
            <a:r>
              <a:rPr lang="en-US" dirty="0"/>
              <a:t>Responsibility of the manufacturer includes produce maintenance</a:t>
            </a:r>
          </a:p>
          <a:p>
            <a:pPr marL="457200" indent="-457200">
              <a:buFont typeface="Arial" panose="020B0604020202020204" pitchFamily="34" charset="0"/>
              <a:buChar char="•"/>
            </a:pPr>
            <a:r>
              <a:rPr lang="en-US" dirty="0"/>
              <a:t>The manufacturer is required to monitor and document feedbacks</a:t>
            </a:r>
          </a:p>
          <a:p>
            <a:pPr marL="457200" indent="-457200">
              <a:buFont typeface="Arial" panose="020B0604020202020204" pitchFamily="34" charset="0"/>
              <a:buChar char="•"/>
            </a:pPr>
            <a:r>
              <a:rPr lang="en-US" dirty="0"/>
              <a:t>62304 identifies three safety classes for medical device software:</a:t>
            </a:r>
          </a:p>
          <a:p>
            <a:pPr marL="1143000" lvl="1" indent="-457200"/>
            <a:r>
              <a:rPr lang="en-US" dirty="0"/>
              <a:t>Class A: No injury or damage to health is possible.</a:t>
            </a:r>
          </a:p>
          <a:p>
            <a:pPr marL="1143000" lvl="1" indent="-457200"/>
            <a:r>
              <a:rPr lang="en-US" dirty="0"/>
              <a:t>Class B: Injury is possible, but not serious.</a:t>
            </a:r>
          </a:p>
          <a:p>
            <a:pPr marL="1143000" lvl="1" indent="-457200"/>
            <a:r>
              <a:rPr lang="en-US" dirty="0"/>
              <a:t>Class C: Death or serious injury is possible</a:t>
            </a:r>
          </a:p>
        </p:txBody>
      </p:sp>
      <p:sp>
        <p:nvSpPr>
          <p:cNvPr id="3" name="Title 2">
            <a:extLst>
              <a:ext uri="{FF2B5EF4-FFF2-40B4-BE49-F238E27FC236}">
                <a16:creationId xmlns:a16="http://schemas.microsoft.com/office/drawing/2014/main" id="{2ADF7023-6D1E-4EAC-BC6C-64A7CB50A60A}"/>
              </a:ext>
            </a:extLst>
          </p:cNvPr>
          <p:cNvSpPr>
            <a:spLocks noGrp="1"/>
          </p:cNvSpPr>
          <p:nvPr>
            <p:ph type="title"/>
          </p:nvPr>
        </p:nvSpPr>
        <p:spPr/>
        <p:txBody>
          <a:bodyPr/>
          <a:lstStyle/>
          <a:p>
            <a:r>
              <a:rPr lang="en-US" dirty="0"/>
              <a:t>IECE 62304 Safety Classes</a:t>
            </a:r>
          </a:p>
        </p:txBody>
      </p:sp>
      <p:pic>
        <p:nvPicPr>
          <p:cNvPr id="4" name="Picture 3">
            <a:extLst>
              <a:ext uri="{FF2B5EF4-FFF2-40B4-BE49-F238E27FC236}">
                <a16:creationId xmlns:a16="http://schemas.microsoft.com/office/drawing/2014/main" id="{2246F250-FA17-492F-B8FB-FE2CC7223AA4}"/>
              </a:ext>
            </a:extLst>
          </p:cNvPr>
          <p:cNvPicPr>
            <a:picLocks noChangeAspect="1"/>
          </p:cNvPicPr>
          <p:nvPr/>
        </p:nvPicPr>
        <p:blipFill>
          <a:blip r:embed="rId3"/>
          <a:stretch>
            <a:fillRect/>
          </a:stretch>
        </p:blipFill>
        <p:spPr>
          <a:xfrm>
            <a:off x="11474038" y="323069"/>
            <a:ext cx="566348" cy="566348"/>
          </a:xfrm>
          <a:prstGeom prst="rect">
            <a:avLst/>
          </a:prstGeom>
        </p:spPr>
      </p:pic>
      <p:pic>
        <p:nvPicPr>
          <p:cNvPr id="6" name="Picture 5" descr="Graphical user interface, text, application&#10;&#10;Description automatically generated">
            <a:extLst>
              <a:ext uri="{FF2B5EF4-FFF2-40B4-BE49-F238E27FC236}">
                <a16:creationId xmlns:a16="http://schemas.microsoft.com/office/drawing/2014/main" id="{8E056A1C-EF5A-4E3B-AF8D-8636DDE51E8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93575" y="4645025"/>
            <a:ext cx="4572000" cy="1847850"/>
          </a:xfrm>
          <a:prstGeom prst="rect">
            <a:avLst/>
          </a:prstGeom>
        </p:spPr>
      </p:pic>
      <p:sp>
        <p:nvSpPr>
          <p:cNvPr id="7" name="TextBox 6">
            <a:extLst>
              <a:ext uri="{FF2B5EF4-FFF2-40B4-BE49-F238E27FC236}">
                <a16:creationId xmlns:a16="http://schemas.microsoft.com/office/drawing/2014/main" id="{7F5443A6-3D21-4451-93E6-AEFECAACE7D5}"/>
              </a:ext>
            </a:extLst>
          </p:cNvPr>
          <p:cNvSpPr txBox="1"/>
          <p:nvPr/>
        </p:nvSpPr>
        <p:spPr>
          <a:xfrm>
            <a:off x="8806660" y="6202571"/>
            <a:ext cx="2143728" cy="369332"/>
          </a:xfrm>
          <a:prstGeom prst="rect">
            <a:avLst/>
          </a:prstGeom>
          <a:noFill/>
        </p:spPr>
        <p:txBody>
          <a:bodyPr wrap="none" rtlCol="0">
            <a:spAutoFit/>
          </a:bodyPr>
          <a:lstStyle/>
          <a:p>
            <a:r>
              <a:rPr lang="en-US" dirty="0">
                <a:latin typeface="Segoe UI Light" panose="020B0502040204020203" pitchFamily="34" charset="0"/>
                <a:cs typeface="Segoe UI Light" panose="020B0502040204020203" pitchFamily="34" charset="0"/>
              </a:rPr>
              <a:t>[Source: </a:t>
            </a:r>
            <a:r>
              <a:rPr lang="en-US" dirty="0" err="1">
                <a:latin typeface="Segoe UI Light" panose="020B0502040204020203" pitchFamily="34" charset="0"/>
                <a:cs typeface="Segoe UI Light" panose="020B0502040204020203" pitchFamily="34" charset="0"/>
              </a:rPr>
              <a:t>Mathworks</a:t>
            </a:r>
            <a:r>
              <a:rPr lang="en-US" dirty="0">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16909207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436CC03F-B53E-44E4-BA9E-846CACF3D384}"/>
              </a:ext>
            </a:extLst>
          </p:cNvPr>
          <p:cNvSpPr>
            <a:spLocks noGrp="1"/>
          </p:cNvSpPr>
          <p:nvPr>
            <p:ph type="body" sz="quarter" idx="10"/>
          </p:nvPr>
        </p:nvSpPr>
        <p:spPr>
          <a:xfrm>
            <a:off x="945398" y="1850054"/>
            <a:ext cx="10027401" cy="4585915"/>
          </a:xfrm>
        </p:spPr>
        <p:txBody>
          <a:bodyPr>
            <a:normAutofit fontScale="55000" lnSpcReduction="20000"/>
          </a:bodyPr>
          <a:lstStyle/>
          <a:p>
            <a:r>
              <a:rPr lang="en-US" dirty="0"/>
              <a:t>(20 mins) Motivation: Cross Pollination so we speak the same language [Muhammad/Dr. Steve] </a:t>
            </a:r>
          </a:p>
          <a:p>
            <a:pPr lvl="1"/>
            <a:r>
              <a:rPr lang="en-US" dirty="0"/>
              <a:t>What can ML experts gain if they understand the SAMD landscape? </a:t>
            </a:r>
          </a:p>
          <a:p>
            <a:pPr lvl="1"/>
            <a:r>
              <a:rPr lang="en-US" dirty="0"/>
              <a:t>What can Regulators gain if they understand the ML advances and challenges?</a:t>
            </a:r>
          </a:p>
          <a:p>
            <a:r>
              <a:rPr lang="en-US" dirty="0"/>
              <a:t>(10 mins) Traditional Medical Device approval cycle and classes [Dr. Steve]</a:t>
            </a:r>
            <a:endParaRPr lang="en-US" b="1" dirty="0"/>
          </a:p>
          <a:p>
            <a:r>
              <a:rPr lang="en-US" dirty="0"/>
              <a:t>(20 mins) Software as a Medical Device: Need and opportunities  [Muhammad/Dr. Steve]</a:t>
            </a:r>
          </a:p>
          <a:p>
            <a:pPr marL="0" indent="0">
              <a:buNone/>
            </a:pPr>
            <a:r>
              <a:rPr lang="en-US" dirty="0"/>
              <a:t>Break (15 mins)</a:t>
            </a:r>
          </a:p>
          <a:p>
            <a:r>
              <a:rPr lang="en-US" dirty="0"/>
              <a:t>(10 mins) Shortcomings of current regulations and advances in AI  [Muhammad/Dr. Steve]</a:t>
            </a:r>
          </a:p>
          <a:p>
            <a:pPr lvl="1"/>
            <a:r>
              <a:rPr lang="en-US" dirty="0"/>
              <a:t>What is a product</a:t>
            </a:r>
          </a:p>
          <a:p>
            <a:pPr lvl="1"/>
            <a:r>
              <a:rPr lang="en-US" dirty="0"/>
              <a:t>What is software</a:t>
            </a:r>
          </a:p>
          <a:p>
            <a:pPr lvl="1"/>
            <a:r>
              <a:rPr lang="en-US" dirty="0"/>
              <a:t>Packaging AI is like trying to shut a pandora’s box.. </a:t>
            </a:r>
          </a:p>
          <a:p>
            <a:pPr lvl="2"/>
            <a:r>
              <a:rPr lang="en-US" dirty="0"/>
              <a:t>Key issues of fairness, concept drift, explanations, trust</a:t>
            </a:r>
          </a:p>
          <a:p>
            <a:r>
              <a:rPr lang="en-US" dirty="0"/>
              <a:t>(40 mins) Regulating AI: opportunities for the AI expert  [Muhammad]</a:t>
            </a:r>
          </a:p>
          <a:p>
            <a:pPr marL="0" indent="0">
              <a:buNone/>
            </a:pPr>
            <a:r>
              <a:rPr lang="en-US" dirty="0"/>
              <a:t>Break (15 mins)</a:t>
            </a:r>
          </a:p>
          <a:p>
            <a:r>
              <a:rPr lang="en-US" dirty="0"/>
              <a:t>(20 mins) Global efforts from Law, social science of other Responsible AI Landscape of frameworks  [Muhammad]</a:t>
            </a:r>
          </a:p>
          <a:p>
            <a:r>
              <a:rPr lang="en-US" dirty="0"/>
              <a:t>(20 mins) Demo and artifacts [Vikas &amp; Christine]</a:t>
            </a:r>
          </a:p>
          <a:p>
            <a:r>
              <a:rPr lang="en-US" dirty="0"/>
              <a:t>(10 mins) Conclusion  [Muhammad]</a:t>
            </a:r>
          </a:p>
          <a:p>
            <a:pPr marL="457200" lvl="1" indent="0">
              <a:buNone/>
            </a:pPr>
            <a:r>
              <a:rPr lang="en-US" dirty="0"/>
              <a:t>				</a:t>
            </a:r>
          </a:p>
        </p:txBody>
      </p:sp>
      <p:sp>
        <p:nvSpPr>
          <p:cNvPr id="2" name="TextBox 1">
            <a:extLst>
              <a:ext uri="{FF2B5EF4-FFF2-40B4-BE49-F238E27FC236}">
                <a16:creationId xmlns:a16="http://schemas.microsoft.com/office/drawing/2014/main" id="{7D0F4588-6E07-4127-8421-563196DB9566}"/>
              </a:ext>
            </a:extLst>
          </p:cNvPr>
          <p:cNvSpPr txBox="1"/>
          <p:nvPr/>
        </p:nvSpPr>
        <p:spPr>
          <a:xfrm>
            <a:off x="7424530" y="854765"/>
            <a:ext cx="4003212" cy="461665"/>
          </a:xfrm>
          <a:prstGeom prst="rect">
            <a:avLst/>
          </a:prstGeom>
          <a:noFill/>
        </p:spPr>
        <p:txBody>
          <a:bodyPr wrap="none" rtlCol="0">
            <a:spAutoFit/>
          </a:bodyPr>
          <a:lstStyle/>
          <a:p>
            <a:r>
              <a:rPr lang="en-US" sz="2400" dirty="0">
                <a:solidFill>
                  <a:schemeClr val="accent5">
                    <a:lumMod val="75000"/>
                  </a:schemeClr>
                </a:solidFill>
              </a:rPr>
              <a:t>[Hidden Slide: Internal Only]</a:t>
            </a:r>
          </a:p>
        </p:txBody>
      </p:sp>
    </p:spTree>
    <p:extLst>
      <p:ext uri="{BB962C8B-B14F-4D97-AF65-F5344CB8AC3E}">
        <p14:creationId xmlns:p14="http://schemas.microsoft.com/office/powerpoint/2010/main" val="189410235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2DA9271-5A7D-4120-A1F6-93C88800E27C}"/>
              </a:ext>
            </a:extLst>
          </p:cNvPr>
          <p:cNvSpPr>
            <a:spLocks noGrp="1"/>
          </p:cNvSpPr>
          <p:nvPr>
            <p:ph type="title"/>
          </p:nvPr>
        </p:nvSpPr>
        <p:spPr/>
        <p:txBody>
          <a:bodyPr/>
          <a:lstStyle/>
          <a:p>
            <a:r>
              <a:rPr lang="en-US" dirty="0"/>
              <a:t>Regulatory Landscape for </a:t>
            </a:r>
            <a:r>
              <a:rPr lang="en-US" dirty="0" err="1"/>
              <a:t>SaMD</a:t>
            </a:r>
            <a:endParaRPr lang="en-US" dirty="0"/>
          </a:p>
        </p:txBody>
      </p:sp>
      <p:pic>
        <p:nvPicPr>
          <p:cNvPr id="4" name="Picture 3">
            <a:extLst>
              <a:ext uri="{FF2B5EF4-FFF2-40B4-BE49-F238E27FC236}">
                <a16:creationId xmlns:a16="http://schemas.microsoft.com/office/drawing/2014/main" id="{66B8AE9B-924E-43DC-96B7-8EEB9F4BB422}"/>
              </a:ext>
            </a:extLst>
          </p:cNvPr>
          <p:cNvPicPr>
            <a:picLocks noChangeAspect="1"/>
          </p:cNvPicPr>
          <p:nvPr/>
        </p:nvPicPr>
        <p:blipFill rotWithShape="1">
          <a:blip r:embed="rId2"/>
          <a:srcRect b="784"/>
          <a:stretch/>
        </p:blipFill>
        <p:spPr>
          <a:xfrm>
            <a:off x="2361321" y="1641612"/>
            <a:ext cx="6186331" cy="4679676"/>
          </a:xfrm>
          <a:prstGeom prst="rect">
            <a:avLst/>
          </a:prstGeom>
        </p:spPr>
      </p:pic>
      <p:sp>
        <p:nvSpPr>
          <p:cNvPr id="5" name="TextBox 4">
            <a:extLst>
              <a:ext uri="{FF2B5EF4-FFF2-40B4-BE49-F238E27FC236}">
                <a16:creationId xmlns:a16="http://schemas.microsoft.com/office/drawing/2014/main" id="{7242506E-0A97-4058-ACAD-0A6AEBF7EF7E}"/>
              </a:ext>
            </a:extLst>
          </p:cNvPr>
          <p:cNvSpPr txBox="1"/>
          <p:nvPr/>
        </p:nvSpPr>
        <p:spPr>
          <a:xfrm>
            <a:off x="8870354" y="6173630"/>
            <a:ext cx="1916358" cy="369332"/>
          </a:xfrm>
          <a:prstGeom prst="rect">
            <a:avLst/>
          </a:prstGeom>
          <a:noFill/>
        </p:spPr>
        <p:txBody>
          <a:bodyPr wrap="none" rtlCol="0">
            <a:spAutoFit/>
          </a:bodyPr>
          <a:lstStyle/>
          <a:p>
            <a:r>
              <a:rPr lang="en-US" dirty="0">
                <a:latin typeface="Segoe UI Light" panose="020B0502040204020203" pitchFamily="34" charset="0"/>
                <a:cs typeface="Segoe UI Light" panose="020B0502040204020203" pitchFamily="34" charset="0"/>
              </a:rPr>
              <a:t>[Source: </a:t>
            </a:r>
            <a:r>
              <a:rPr lang="en-US" dirty="0" err="1">
                <a:latin typeface="Segoe UI Light" panose="020B0502040204020203" pitchFamily="34" charset="0"/>
                <a:cs typeface="Segoe UI Light" panose="020B0502040204020203" pitchFamily="34" charset="0"/>
              </a:rPr>
              <a:t>DataArt</a:t>
            </a:r>
            <a:r>
              <a:rPr lang="en-US" dirty="0">
                <a:latin typeface="Segoe UI Light" panose="020B0502040204020203" pitchFamily="34" charset="0"/>
                <a:cs typeface="Segoe UI Light" panose="020B0502040204020203" pitchFamily="34" charset="0"/>
              </a:rPr>
              <a:t>]</a:t>
            </a:r>
          </a:p>
        </p:txBody>
      </p:sp>
      <p:pic>
        <p:nvPicPr>
          <p:cNvPr id="6" name="Picture 5">
            <a:extLst>
              <a:ext uri="{FF2B5EF4-FFF2-40B4-BE49-F238E27FC236}">
                <a16:creationId xmlns:a16="http://schemas.microsoft.com/office/drawing/2014/main" id="{4B9FCA46-359B-4B6E-89CD-2164A1E0C1ED}"/>
              </a:ext>
            </a:extLst>
          </p:cNvPr>
          <p:cNvPicPr>
            <a:picLocks noChangeAspect="1"/>
          </p:cNvPicPr>
          <p:nvPr/>
        </p:nvPicPr>
        <p:blipFill>
          <a:blip r:embed="rId3"/>
          <a:stretch>
            <a:fillRect/>
          </a:stretch>
        </p:blipFill>
        <p:spPr>
          <a:xfrm>
            <a:off x="11474038" y="323069"/>
            <a:ext cx="566348" cy="566348"/>
          </a:xfrm>
          <a:prstGeom prst="rect">
            <a:avLst/>
          </a:prstGeom>
        </p:spPr>
      </p:pic>
    </p:spTree>
    <p:extLst>
      <p:ext uri="{BB962C8B-B14F-4D97-AF65-F5344CB8AC3E}">
        <p14:creationId xmlns:p14="http://schemas.microsoft.com/office/powerpoint/2010/main" val="398113803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Diagram&#10;&#10;Description automatically generated">
            <a:extLst>
              <a:ext uri="{FF2B5EF4-FFF2-40B4-BE49-F238E27FC236}">
                <a16:creationId xmlns:a16="http://schemas.microsoft.com/office/drawing/2014/main" id="{46CF0522-6413-4CF1-991A-E2DD868FA1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91200" y="1750968"/>
            <a:ext cx="6400800" cy="3895060"/>
          </a:xfrm>
          <a:prstGeom prst="rect">
            <a:avLst/>
          </a:prstGeom>
        </p:spPr>
      </p:pic>
      <p:sp>
        <p:nvSpPr>
          <p:cNvPr id="2" name="Content Placeholder 1">
            <a:extLst>
              <a:ext uri="{FF2B5EF4-FFF2-40B4-BE49-F238E27FC236}">
                <a16:creationId xmlns:a16="http://schemas.microsoft.com/office/drawing/2014/main" id="{14F85C14-1329-470C-8F03-37336C781F3F}"/>
              </a:ext>
            </a:extLst>
          </p:cNvPr>
          <p:cNvSpPr>
            <a:spLocks noGrp="1"/>
          </p:cNvSpPr>
          <p:nvPr>
            <p:ph idx="1"/>
          </p:nvPr>
        </p:nvSpPr>
        <p:spPr>
          <a:xfrm>
            <a:off x="434788" y="1825625"/>
            <a:ext cx="5823137" cy="4351338"/>
          </a:xfrm>
        </p:spPr>
        <p:txBody>
          <a:bodyPr>
            <a:normAutofit fontScale="92500" lnSpcReduction="10000"/>
          </a:bodyPr>
          <a:lstStyle/>
          <a:p>
            <a:pPr marL="457200" indent="-457200">
              <a:buFont typeface="Arial" panose="020B0604020202020204" pitchFamily="34" charset="0"/>
              <a:buChar char="•"/>
            </a:pPr>
            <a:r>
              <a:rPr lang="en-US" dirty="0">
                <a:solidFill>
                  <a:schemeClr val="tx1"/>
                </a:solidFill>
              </a:rPr>
              <a:t>FDA first examines the technology developer rather than the device</a:t>
            </a:r>
          </a:p>
          <a:p>
            <a:pPr marL="457200" indent="-457200">
              <a:buFont typeface="Arial" panose="020B0604020202020204" pitchFamily="34" charset="0"/>
              <a:buChar char="•"/>
            </a:pPr>
            <a:r>
              <a:rPr lang="en-US" dirty="0">
                <a:solidFill>
                  <a:schemeClr val="tx1"/>
                </a:solidFill>
              </a:rPr>
              <a:t>Companies that pass get Pre-Cert process which can a streamlined review of </a:t>
            </a:r>
            <a:r>
              <a:rPr lang="en-US" dirty="0" err="1">
                <a:solidFill>
                  <a:schemeClr val="tx1"/>
                </a:solidFill>
              </a:rPr>
              <a:t>SaMD</a:t>
            </a:r>
            <a:endParaRPr lang="en-US" dirty="0">
              <a:solidFill>
                <a:schemeClr val="tx1"/>
              </a:solidFill>
            </a:endParaRPr>
          </a:p>
          <a:p>
            <a:pPr marL="457200" indent="-457200">
              <a:buFont typeface="Arial" panose="020B0604020202020204" pitchFamily="34" charset="0"/>
              <a:buChar char="•"/>
            </a:pPr>
            <a:r>
              <a:rPr lang="en-US" dirty="0">
                <a:solidFill>
                  <a:schemeClr val="tx1"/>
                </a:solidFill>
              </a:rPr>
              <a:t>A test plan in 2019 assessed the appraisal of </a:t>
            </a:r>
            <a:r>
              <a:rPr lang="en-US" dirty="0" err="1">
                <a:solidFill>
                  <a:schemeClr val="tx1"/>
                </a:solidFill>
              </a:rPr>
              <a:t>SaMD</a:t>
            </a:r>
            <a:r>
              <a:rPr lang="en-US" dirty="0">
                <a:solidFill>
                  <a:schemeClr val="tx1"/>
                </a:solidFill>
              </a:rPr>
              <a:t> firms and the accompanying streamlined review</a:t>
            </a:r>
          </a:p>
          <a:p>
            <a:pPr marL="457200" indent="-457200">
              <a:buFont typeface="Arial" panose="020B0604020202020204" pitchFamily="34" charset="0"/>
              <a:buChar char="•"/>
            </a:pPr>
            <a:r>
              <a:rPr lang="en-US" dirty="0">
                <a:solidFill>
                  <a:schemeClr val="tx1"/>
                </a:solidFill>
              </a:rPr>
              <a:t>Apple, Fitbit, Johnson &amp; Johnson, Samsung, as well as several much smaller companies were included in the first review</a:t>
            </a:r>
          </a:p>
          <a:p>
            <a:pPr marL="457200" indent="-457200">
              <a:buFont typeface="Arial" panose="020B0604020202020204" pitchFamily="34" charset="0"/>
              <a:buChar char="•"/>
            </a:pPr>
            <a:endParaRPr lang="en-US" dirty="0">
              <a:solidFill>
                <a:schemeClr val="tx1"/>
              </a:solidFill>
            </a:endParaRPr>
          </a:p>
        </p:txBody>
      </p:sp>
      <p:sp>
        <p:nvSpPr>
          <p:cNvPr id="3" name="Title 2">
            <a:extLst>
              <a:ext uri="{FF2B5EF4-FFF2-40B4-BE49-F238E27FC236}">
                <a16:creationId xmlns:a16="http://schemas.microsoft.com/office/drawing/2014/main" id="{DEBCA890-7696-49D2-B40A-C412372CA342}"/>
              </a:ext>
            </a:extLst>
          </p:cNvPr>
          <p:cNvSpPr>
            <a:spLocks noGrp="1"/>
          </p:cNvSpPr>
          <p:nvPr>
            <p:ph type="title"/>
          </p:nvPr>
        </p:nvSpPr>
        <p:spPr/>
        <p:txBody>
          <a:bodyPr/>
          <a:lstStyle/>
          <a:p>
            <a:r>
              <a:rPr lang="en-US" dirty="0"/>
              <a:t>FDA’s Pre-Cert Program</a:t>
            </a:r>
          </a:p>
        </p:txBody>
      </p:sp>
      <p:sp>
        <p:nvSpPr>
          <p:cNvPr id="4" name="TextBox 3">
            <a:extLst>
              <a:ext uri="{FF2B5EF4-FFF2-40B4-BE49-F238E27FC236}">
                <a16:creationId xmlns:a16="http://schemas.microsoft.com/office/drawing/2014/main" id="{D37FF457-E8DD-4D26-841F-2BC272B0782B}"/>
              </a:ext>
            </a:extLst>
          </p:cNvPr>
          <p:cNvSpPr txBox="1"/>
          <p:nvPr/>
        </p:nvSpPr>
        <p:spPr>
          <a:xfrm>
            <a:off x="8007212" y="6322913"/>
            <a:ext cx="2403222" cy="369332"/>
          </a:xfrm>
          <a:prstGeom prst="rect">
            <a:avLst/>
          </a:prstGeom>
          <a:noFill/>
        </p:spPr>
        <p:txBody>
          <a:bodyPr wrap="none" rtlCol="0">
            <a:spAutoFit/>
          </a:bodyPr>
          <a:lstStyle/>
          <a:p>
            <a:r>
              <a:rPr lang="en-US" dirty="0">
                <a:latin typeface="Segoe UI Light" panose="020B0502040204020203" pitchFamily="34" charset="0"/>
                <a:cs typeface="Segoe UI Light" panose="020B0502040204020203" pitchFamily="34" charset="0"/>
              </a:rPr>
              <a:t>[Oakes 2020; Kay 2017]</a:t>
            </a:r>
          </a:p>
        </p:txBody>
      </p:sp>
      <p:pic>
        <p:nvPicPr>
          <p:cNvPr id="5" name="Picture 4">
            <a:extLst>
              <a:ext uri="{FF2B5EF4-FFF2-40B4-BE49-F238E27FC236}">
                <a16:creationId xmlns:a16="http://schemas.microsoft.com/office/drawing/2014/main" id="{075C88FA-1262-4BC9-B36F-5E4830975B63}"/>
              </a:ext>
            </a:extLst>
          </p:cNvPr>
          <p:cNvPicPr>
            <a:picLocks noChangeAspect="1"/>
          </p:cNvPicPr>
          <p:nvPr/>
        </p:nvPicPr>
        <p:blipFill>
          <a:blip r:embed="rId4"/>
          <a:stretch>
            <a:fillRect/>
          </a:stretch>
        </p:blipFill>
        <p:spPr>
          <a:xfrm>
            <a:off x="11474038" y="323069"/>
            <a:ext cx="566348" cy="566348"/>
          </a:xfrm>
          <a:prstGeom prst="rect">
            <a:avLst/>
          </a:prstGeom>
        </p:spPr>
      </p:pic>
    </p:spTree>
    <p:extLst>
      <p:ext uri="{BB962C8B-B14F-4D97-AF65-F5344CB8AC3E}">
        <p14:creationId xmlns:p14="http://schemas.microsoft.com/office/powerpoint/2010/main" val="85148749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54DA913-A3A7-4B87-ACFA-EF1EE7B63D98}"/>
              </a:ext>
            </a:extLst>
          </p:cNvPr>
          <p:cNvSpPr>
            <a:spLocks noGrp="1"/>
          </p:cNvSpPr>
          <p:nvPr>
            <p:ph idx="1"/>
          </p:nvPr>
        </p:nvSpPr>
        <p:spPr/>
        <p:txBody>
          <a:bodyPr>
            <a:normAutofit/>
          </a:bodyPr>
          <a:lstStyle/>
          <a:p>
            <a:pPr marL="457200" indent="-457200">
              <a:buFont typeface="Arial" panose="020B0604020202020204" pitchFamily="34" charset="0"/>
              <a:buChar char="•"/>
            </a:pPr>
            <a:r>
              <a:rPr lang="en-US" b="0" i="0" dirty="0">
                <a:solidFill>
                  <a:srgbClr val="222222"/>
                </a:solidFill>
                <a:effectLst/>
              </a:rPr>
              <a:t>The behavior of traditional software is deterministic in contrast to probabilistic nature of machine learning </a:t>
            </a:r>
          </a:p>
          <a:p>
            <a:pPr marL="457200" indent="-457200">
              <a:buFont typeface="Arial" panose="020B0604020202020204" pitchFamily="34" charset="0"/>
              <a:buChar char="•"/>
            </a:pPr>
            <a:r>
              <a:rPr lang="en-US" b="0" i="0" dirty="0">
                <a:solidFill>
                  <a:srgbClr val="222222"/>
                </a:solidFill>
                <a:effectLst/>
              </a:rPr>
              <a:t>In general AI/ML-based </a:t>
            </a:r>
            <a:r>
              <a:rPr lang="en-US" b="0" i="0" dirty="0" err="1">
                <a:solidFill>
                  <a:srgbClr val="222222"/>
                </a:solidFill>
                <a:effectLst/>
              </a:rPr>
              <a:t>SaMD</a:t>
            </a:r>
            <a:r>
              <a:rPr lang="en-US" b="0" i="0" dirty="0">
                <a:solidFill>
                  <a:srgbClr val="222222"/>
                </a:solidFill>
                <a:effectLst/>
              </a:rPr>
              <a:t> have greater variance between performance in testing vs. development settings</a:t>
            </a:r>
          </a:p>
          <a:p>
            <a:pPr marL="457200" indent="-457200">
              <a:buFont typeface="Arial" panose="020B0604020202020204" pitchFamily="34" charset="0"/>
              <a:buChar char="•"/>
            </a:pPr>
            <a:r>
              <a:rPr lang="en-US" dirty="0">
                <a:solidFill>
                  <a:srgbClr val="222222"/>
                </a:solidFill>
              </a:rPr>
              <a:t>From regulator’s perspective there is </a:t>
            </a:r>
            <a:r>
              <a:rPr lang="en-US" b="0" i="0" dirty="0">
                <a:solidFill>
                  <a:srgbClr val="222222"/>
                </a:solidFill>
                <a:effectLst/>
              </a:rPr>
              <a:t>more risks and less certainty over their benefits</a:t>
            </a:r>
          </a:p>
          <a:p>
            <a:pPr marL="457200" indent="-457200">
              <a:buFont typeface="Arial" panose="020B0604020202020204" pitchFamily="34" charset="0"/>
              <a:buChar char="•"/>
            </a:pPr>
            <a:r>
              <a:rPr lang="en-US" b="0" i="0" dirty="0">
                <a:solidFill>
                  <a:srgbClr val="222222"/>
                </a:solidFill>
                <a:effectLst/>
              </a:rPr>
              <a:t>“Unlike drugs, the usage of software and generally Information Technologies (IT) is known to be highly affected by organizational factors such as resources, staffing, skills, training, culture, workflow, and processes”</a:t>
            </a:r>
            <a:endParaRPr lang="en-US" dirty="0"/>
          </a:p>
        </p:txBody>
      </p:sp>
      <p:sp>
        <p:nvSpPr>
          <p:cNvPr id="3" name="Title 2">
            <a:extLst>
              <a:ext uri="{FF2B5EF4-FFF2-40B4-BE49-F238E27FC236}">
                <a16:creationId xmlns:a16="http://schemas.microsoft.com/office/drawing/2014/main" id="{538D1316-7ED5-4625-AE50-B5CC9B454829}"/>
              </a:ext>
            </a:extLst>
          </p:cNvPr>
          <p:cNvSpPr>
            <a:spLocks noGrp="1"/>
          </p:cNvSpPr>
          <p:nvPr>
            <p:ph type="title"/>
          </p:nvPr>
        </p:nvSpPr>
        <p:spPr/>
        <p:txBody>
          <a:bodyPr/>
          <a:lstStyle/>
          <a:p>
            <a:r>
              <a:rPr lang="en-US" dirty="0" err="1"/>
              <a:t>SaMD</a:t>
            </a:r>
            <a:r>
              <a:rPr lang="en-US" dirty="0"/>
              <a:t> vs. Variance in ML Systems</a:t>
            </a:r>
          </a:p>
        </p:txBody>
      </p:sp>
      <p:sp>
        <p:nvSpPr>
          <p:cNvPr id="4" name="TextBox 3">
            <a:extLst>
              <a:ext uri="{FF2B5EF4-FFF2-40B4-BE49-F238E27FC236}">
                <a16:creationId xmlns:a16="http://schemas.microsoft.com/office/drawing/2014/main" id="{0F3D308D-81F3-48E2-B01F-0EB4FA486E4B}"/>
              </a:ext>
            </a:extLst>
          </p:cNvPr>
          <p:cNvSpPr txBox="1"/>
          <p:nvPr/>
        </p:nvSpPr>
        <p:spPr>
          <a:xfrm>
            <a:off x="9153525" y="6127234"/>
            <a:ext cx="1842749" cy="369332"/>
          </a:xfrm>
          <a:prstGeom prst="rect">
            <a:avLst/>
          </a:prstGeom>
          <a:noFill/>
        </p:spPr>
        <p:txBody>
          <a:bodyPr wrap="none" rtlCol="0">
            <a:spAutoFit/>
          </a:bodyPr>
          <a:lstStyle/>
          <a:p>
            <a:r>
              <a:rPr lang="en-US" dirty="0">
                <a:latin typeface="Segoe UI Light" panose="020B0502040204020203" pitchFamily="34" charset="0"/>
                <a:cs typeface="Segoe UI Light" panose="020B0502040204020203" pitchFamily="34" charset="0"/>
              </a:rPr>
              <a:t>[</a:t>
            </a:r>
            <a:r>
              <a:rPr lang="en-US" dirty="0" err="1">
                <a:latin typeface="Segoe UI Light" panose="020B0502040204020203" pitchFamily="34" charset="0"/>
                <a:cs typeface="Segoe UI Light" panose="020B0502040204020203" pitchFamily="34" charset="0"/>
              </a:rPr>
              <a:t>Gerke</a:t>
            </a:r>
            <a:r>
              <a:rPr lang="en-US" dirty="0">
                <a:latin typeface="Segoe UI Light" panose="020B0502040204020203" pitchFamily="34" charset="0"/>
                <a:cs typeface="Segoe UI Light" panose="020B0502040204020203" pitchFamily="34" charset="0"/>
              </a:rPr>
              <a:t> et al 2021]</a:t>
            </a:r>
          </a:p>
        </p:txBody>
      </p:sp>
      <p:pic>
        <p:nvPicPr>
          <p:cNvPr id="5" name="Picture 4">
            <a:extLst>
              <a:ext uri="{FF2B5EF4-FFF2-40B4-BE49-F238E27FC236}">
                <a16:creationId xmlns:a16="http://schemas.microsoft.com/office/drawing/2014/main" id="{854C2D46-7AD3-4430-896D-4ED65FB3072A}"/>
              </a:ext>
            </a:extLst>
          </p:cNvPr>
          <p:cNvPicPr>
            <a:picLocks noChangeAspect="1"/>
          </p:cNvPicPr>
          <p:nvPr/>
        </p:nvPicPr>
        <p:blipFill>
          <a:blip r:embed="rId3"/>
          <a:stretch>
            <a:fillRect/>
          </a:stretch>
        </p:blipFill>
        <p:spPr>
          <a:xfrm>
            <a:off x="11474038" y="323069"/>
            <a:ext cx="566348" cy="566348"/>
          </a:xfrm>
          <a:prstGeom prst="rect">
            <a:avLst/>
          </a:prstGeom>
        </p:spPr>
      </p:pic>
    </p:spTree>
    <p:extLst>
      <p:ext uri="{BB962C8B-B14F-4D97-AF65-F5344CB8AC3E}">
        <p14:creationId xmlns:p14="http://schemas.microsoft.com/office/powerpoint/2010/main" val="10537046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51467-DE32-4B0D-80F0-48AB54142D3B}"/>
              </a:ext>
            </a:extLst>
          </p:cNvPr>
          <p:cNvSpPr>
            <a:spLocks noGrp="1"/>
          </p:cNvSpPr>
          <p:nvPr>
            <p:ph type="title"/>
          </p:nvPr>
        </p:nvSpPr>
        <p:spPr>
          <a:xfrm>
            <a:off x="7207045" y="376576"/>
            <a:ext cx="3501436" cy="1325563"/>
          </a:xfrm>
        </p:spPr>
        <p:txBody>
          <a:bodyPr>
            <a:noAutofit/>
          </a:bodyPr>
          <a:lstStyle/>
          <a:p>
            <a:r>
              <a:rPr lang="en-US" sz="2800" dirty="0"/>
              <a:t>Survey on Responsible AI in Healthcare</a:t>
            </a:r>
          </a:p>
        </p:txBody>
      </p:sp>
      <p:sp>
        <p:nvSpPr>
          <p:cNvPr id="6" name="TextBox 5">
            <a:extLst>
              <a:ext uri="{FF2B5EF4-FFF2-40B4-BE49-F238E27FC236}">
                <a16:creationId xmlns:a16="http://schemas.microsoft.com/office/drawing/2014/main" id="{65F00738-CB06-4FFB-AD9F-9CE3C29ABF75}"/>
              </a:ext>
            </a:extLst>
          </p:cNvPr>
          <p:cNvSpPr txBox="1"/>
          <p:nvPr/>
        </p:nvSpPr>
        <p:spPr>
          <a:xfrm>
            <a:off x="7207045" y="1800461"/>
            <a:ext cx="2330246" cy="461665"/>
          </a:xfrm>
          <a:prstGeom prst="rect">
            <a:avLst/>
          </a:prstGeom>
          <a:noFill/>
        </p:spPr>
        <p:txBody>
          <a:bodyPr wrap="square">
            <a:spAutoFit/>
          </a:bodyPr>
          <a:lstStyle/>
          <a:p>
            <a:r>
              <a:rPr lang="en-US" sz="2400" b="0" i="0" u="none" strike="noStrike" dirty="0">
                <a:solidFill>
                  <a:srgbClr val="1B95E0"/>
                </a:solidFill>
                <a:effectLst/>
                <a:latin typeface="-apple-system"/>
                <a:hlinkClick r:id="rId2"/>
              </a:rPr>
              <a:t>bit.ly/2U3XDCm</a:t>
            </a:r>
            <a:endParaRPr lang="en-US" sz="2400" dirty="0"/>
          </a:p>
        </p:txBody>
      </p:sp>
      <p:pic>
        <p:nvPicPr>
          <p:cNvPr id="8" name="Picture 7" descr="Text&#10;&#10;Description automatically generated">
            <a:extLst>
              <a:ext uri="{FF2B5EF4-FFF2-40B4-BE49-F238E27FC236}">
                <a16:creationId xmlns:a16="http://schemas.microsoft.com/office/drawing/2014/main" id="{0C1B93D5-80BA-40D0-A276-23BDE594F046}"/>
              </a:ext>
            </a:extLst>
          </p:cNvPr>
          <p:cNvPicPr>
            <a:picLocks noChangeAspect="1"/>
          </p:cNvPicPr>
          <p:nvPr/>
        </p:nvPicPr>
        <p:blipFill>
          <a:blip r:embed="rId3"/>
          <a:stretch>
            <a:fillRect/>
          </a:stretch>
        </p:blipFill>
        <p:spPr>
          <a:xfrm>
            <a:off x="1143812" y="228600"/>
            <a:ext cx="5216652" cy="6400800"/>
          </a:xfrm>
          <a:prstGeom prst="rect">
            <a:avLst/>
          </a:prstGeom>
        </p:spPr>
      </p:pic>
    </p:spTree>
    <p:extLst>
      <p:ext uri="{BB962C8B-B14F-4D97-AF65-F5344CB8AC3E}">
        <p14:creationId xmlns:p14="http://schemas.microsoft.com/office/powerpoint/2010/main" val="332216835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5A9B2A1-1CC2-4D74-AB52-7F0DE26A43AB}"/>
              </a:ext>
            </a:extLst>
          </p:cNvPr>
          <p:cNvSpPr>
            <a:spLocks noGrp="1"/>
          </p:cNvSpPr>
          <p:nvPr>
            <p:ph type="title"/>
          </p:nvPr>
        </p:nvSpPr>
        <p:spPr/>
        <p:txBody>
          <a:bodyPr/>
          <a:lstStyle/>
          <a:p>
            <a:r>
              <a:rPr lang="en-US" dirty="0"/>
              <a:t>Break 1 (15 minutes)</a:t>
            </a:r>
          </a:p>
        </p:txBody>
      </p:sp>
    </p:spTree>
    <p:extLst>
      <p:ext uri="{BB962C8B-B14F-4D97-AF65-F5344CB8AC3E}">
        <p14:creationId xmlns:p14="http://schemas.microsoft.com/office/powerpoint/2010/main" val="96492346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9F57C8-C8A6-4D77-B5CC-463681C60DE4}"/>
              </a:ext>
            </a:extLst>
          </p:cNvPr>
          <p:cNvSpPr>
            <a:spLocks noGrp="1"/>
          </p:cNvSpPr>
          <p:nvPr>
            <p:ph type="title"/>
          </p:nvPr>
        </p:nvSpPr>
        <p:spPr/>
        <p:txBody>
          <a:bodyPr/>
          <a:lstStyle/>
          <a:p>
            <a:r>
              <a:rPr lang="en-US" dirty="0"/>
              <a:t>Shortcomings of current regulations and advances in AI</a:t>
            </a:r>
          </a:p>
        </p:txBody>
      </p:sp>
      <p:pic>
        <p:nvPicPr>
          <p:cNvPr id="3" name="Picture 2">
            <a:extLst>
              <a:ext uri="{FF2B5EF4-FFF2-40B4-BE49-F238E27FC236}">
                <a16:creationId xmlns:a16="http://schemas.microsoft.com/office/drawing/2014/main" id="{A88FB9F8-0EC6-450E-AF12-7C135B0DACCB}"/>
              </a:ext>
            </a:extLst>
          </p:cNvPr>
          <p:cNvPicPr>
            <a:picLocks noChangeAspect="1"/>
          </p:cNvPicPr>
          <p:nvPr/>
        </p:nvPicPr>
        <p:blipFill>
          <a:blip r:embed="rId2"/>
          <a:stretch>
            <a:fillRect/>
          </a:stretch>
        </p:blipFill>
        <p:spPr>
          <a:xfrm>
            <a:off x="11474038" y="323069"/>
            <a:ext cx="566348" cy="566348"/>
          </a:xfrm>
          <a:prstGeom prst="rect">
            <a:avLst/>
          </a:prstGeom>
        </p:spPr>
      </p:pic>
    </p:spTree>
    <p:extLst>
      <p:ext uri="{BB962C8B-B14F-4D97-AF65-F5344CB8AC3E}">
        <p14:creationId xmlns:p14="http://schemas.microsoft.com/office/powerpoint/2010/main" val="410694648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7FD46FC-95B0-4692-B79B-987E37F6350B}"/>
              </a:ext>
            </a:extLst>
          </p:cNvPr>
          <p:cNvSpPr>
            <a:spLocks noGrp="1"/>
          </p:cNvSpPr>
          <p:nvPr>
            <p:ph idx="1"/>
          </p:nvPr>
        </p:nvSpPr>
        <p:spPr>
          <a:xfrm>
            <a:off x="533399" y="1162237"/>
            <a:ext cx="10515600" cy="4351338"/>
          </a:xfrm>
        </p:spPr>
        <p:txBody>
          <a:bodyPr/>
          <a:lstStyle/>
          <a:p>
            <a:pPr algn="just"/>
            <a:r>
              <a:rPr lang="en-US" b="0" i="0" dirty="0">
                <a:solidFill>
                  <a:srgbClr val="000000"/>
                </a:solidFill>
                <a:effectLst/>
              </a:rPr>
              <a:t>“There’s a reason that tech companies like Google haven’t been going the FDA route [of clinical trials aimed at diagnostic certification. It can be a bureaucratic nightmare, and they aren’t used to working at this level of scrutiny and slowness.” He notes that just getting a basic ISO 13485 certification, which acts as a baseline for the FDA’s device standards, can cost two years and seven figures. “How many investors are going to give you that amount of money just so you can get to the starting line?”</a:t>
            </a:r>
          </a:p>
          <a:p>
            <a:pPr algn="r"/>
            <a:r>
              <a:rPr lang="en-US" dirty="0">
                <a:solidFill>
                  <a:srgbClr val="000000"/>
                </a:solidFill>
              </a:rPr>
              <a:t>- </a:t>
            </a:r>
            <a:r>
              <a:rPr lang="en-US" b="0" i="0" dirty="0">
                <a:solidFill>
                  <a:srgbClr val="000000"/>
                </a:solidFill>
                <a:effectLst/>
              </a:rPr>
              <a:t>Robert Kaul, the founder and CEO of Cloud DX</a:t>
            </a:r>
            <a:endParaRPr lang="en-US" dirty="0"/>
          </a:p>
        </p:txBody>
      </p:sp>
      <p:pic>
        <p:nvPicPr>
          <p:cNvPr id="3" name="Picture 2">
            <a:extLst>
              <a:ext uri="{FF2B5EF4-FFF2-40B4-BE49-F238E27FC236}">
                <a16:creationId xmlns:a16="http://schemas.microsoft.com/office/drawing/2014/main" id="{33745098-249D-472C-B54E-CF286991BD15}"/>
              </a:ext>
            </a:extLst>
          </p:cNvPr>
          <p:cNvPicPr>
            <a:picLocks noChangeAspect="1"/>
          </p:cNvPicPr>
          <p:nvPr/>
        </p:nvPicPr>
        <p:blipFill>
          <a:blip r:embed="rId3"/>
          <a:stretch>
            <a:fillRect/>
          </a:stretch>
        </p:blipFill>
        <p:spPr>
          <a:xfrm>
            <a:off x="11474038" y="323069"/>
            <a:ext cx="566348" cy="566348"/>
          </a:xfrm>
          <a:prstGeom prst="rect">
            <a:avLst/>
          </a:prstGeom>
        </p:spPr>
      </p:pic>
    </p:spTree>
    <p:extLst>
      <p:ext uri="{BB962C8B-B14F-4D97-AF65-F5344CB8AC3E}">
        <p14:creationId xmlns:p14="http://schemas.microsoft.com/office/powerpoint/2010/main" val="239578746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57CE3C-CFA5-44C6-BCC1-DBDD5F56C429}"/>
              </a:ext>
            </a:extLst>
          </p:cNvPr>
          <p:cNvSpPr>
            <a:spLocks noGrp="1"/>
          </p:cNvSpPr>
          <p:nvPr>
            <p:ph type="title"/>
          </p:nvPr>
        </p:nvSpPr>
        <p:spPr>
          <a:xfrm>
            <a:off x="434788" y="365125"/>
            <a:ext cx="10515600" cy="1325563"/>
          </a:xfrm>
        </p:spPr>
        <p:txBody>
          <a:bodyPr/>
          <a:lstStyle/>
          <a:p>
            <a:r>
              <a:rPr lang="en-US" dirty="0"/>
              <a:t>Limits on FDA’s Regulatory Scope</a:t>
            </a:r>
          </a:p>
        </p:txBody>
      </p:sp>
      <p:sp>
        <p:nvSpPr>
          <p:cNvPr id="3" name="Content Placeholder 2">
            <a:extLst>
              <a:ext uri="{FF2B5EF4-FFF2-40B4-BE49-F238E27FC236}">
                <a16:creationId xmlns:a16="http://schemas.microsoft.com/office/drawing/2014/main" id="{BCB3803A-2B66-46A0-A77C-851FE892A280}"/>
              </a:ext>
            </a:extLst>
          </p:cNvPr>
          <p:cNvSpPr>
            <a:spLocks noGrp="1"/>
          </p:cNvSpPr>
          <p:nvPr>
            <p:ph idx="1"/>
          </p:nvPr>
        </p:nvSpPr>
        <p:spPr/>
        <p:txBody>
          <a:bodyPr>
            <a:normAutofit lnSpcReduction="10000"/>
          </a:bodyPr>
          <a:lstStyle/>
          <a:p>
            <a:pPr marL="457200" indent="-457200">
              <a:buFont typeface="Arial" panose="020B0604020202020204" pitchFamily="34" charset="0"/>
              <a:buChar char="•"/>
            </a:pPr>
            <a:r>
              <a:rPr lang="en-US" b="1" dirty="0"/>
              <a:t>The 21st Century Cures Act </a:t>
            </a:r>
            <a:r>
              <a:rPr lang="en-US" dirty="0"/>
              <a:t>excludes from FDA’s regulatory regime: “devices that support or provide recommendations to a healthcare professional, and the healthcare professional has the opportunity to “independently review the basis for such recommendation” are excluded from the definition of device</a:t>
            </a:r>
          </a:p>
          <a:p>
            <a:pPr marL="457200" indent="-457200">
              <a:buFont typeface="Arial" panose="020B0604020202020204" pitchFamily="34" charset="0"/>
              <a:buChar char="•"/>
            </a:pPr>
            <a:r>
              <a:rPr lang="en-US" b="1" dirty="0"/>
              <a:t>Section 1557 (Civil Rights of 1964)</a:t>
            </a:r>
            <a:r>
              <a:rPr lang="en-US" dirty="0"/>
              <a:t> “prohibit health entities from discriminating against patients on the basis of race, ethnicity, national origin, sex, age, or disability.” Some courts have permitted disparate-impact liability for all grounds prohibited under Section 1557; Other courts, however, have held that Section 1557 allows for disparate impact liability only where the originating statutory basis provided for it</a:t>
            </a:r>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endParaRPr lang="en-US" dirty="0"/>
          </a:p>
        </p:txBody>
      </p:sp>
      <p:pic>
        <p:nvPicPr>
          <p:cNvPr id="4" name="Picture 3">
            <a:extLst>
              <a:ext uri="{FF2B5EF4-FFF2-40B4-BE49-F238E27FC236}">
                <a16:creationId xmlns:a16="http://schemas.microsoft.com/office/drawing/2014/main" id="{E0F985CE-14E3-4C4C-AC4C-E05C4C07F602}"/>
              </a:ext>
            </a:extLst>
          </p:cNvPr>
          <p:cNvPicPr>
            <a:picLocks noChangeAspect="1"/>
          </p:cNvPicPr>
          <p:nvPr/>
        </p:nvPicPr>
        <p:blipFill>
          <a:blip r:embed="rId3"/>
          <a:stretch>
            <a:fillRect/>
          </a:stretch>
        </p:blipFill>
        <p:spPr>
          <a:xfrm>
            <a:off x="11474038" y="323069"/>
            <a:ext cx="566348" cy="566348"/>
          </a:xfrm>
          <a:prstGeom prst="rect">
            <a:avLst/>
          </a:prstGeom>
        </p:spPr>
      </p:pic>
    </p:spTree>
    <p:extLst>
      <p:ext uri="{BB962C8B-B14F-4D97-AF65-F5344CB8AC3E}">
        <p14:creationId xmlns:p14="http://schemas.microsoft.com/office/powerpoint/2010/main" val="417650716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F8DD18-A7F5-41EC-9D5A-6AD747EC550C}"/>
              </a:ext>
            </a:extLst>
          </p:cNvPr>
          <p:cNvSpPr>
            <a:spLocks noGrp="1"/>
          </p:cNvSpPr>
          <p:nvPr>
            <p:ph type="title"/>
          </p:nvPr>
        </p:nvSpPr>
        <p:spPr>
          <a:xfrm>
            <a:off x="434788" y="365125"/>
            <a:ext cx="10515600" cy="1325563"/>
          </a:xfrm>
        </p:spPr>
        <p:txBody>
          <a:bodyPr/>
          <a:lstStyle/>
          <a:p>
            <a:r>
              <a:rPr lang="en-US" dirty="0"/>
              <a:t>Limitations of the (current) Regulatory Landscape</a:t>
            </a:r>
          </a:p>
        </p:txBody>
      </p:sp>
      <p:sp>
        <p:nvSpPr>
          <p:cNvPr id="3" name="Content Placeholder 2">
            <a:extLst>
              <a:ext uri="{FF2B5EF4-FFF2-40B4-BE49-F238E27FC236}">
                <a16:creationId xmlns:a16="http://schemas.microsoft.com/office/drawing/2014/main" id="{183908A4-5BCE-4D91-93C9-314699F7ABF3}"/>
              </a:ext>
            </a:extLst>
          </p:cNvPr>
          <p:cNvSpPr>
            <a:spLocks noGrp="1"/>
          </p:cNvSpPr>
          <p:nvPr>
            <p:ph idx="1"/>
          </p:nvPr>
        </p:nvSpPr>
        <p:spPr/>
        <p:txBody>
          <a:bodyPr>
            <a:normAutofit fontScale="92500"/>
          </a:bodyPr>
          <a:lstStyle/>
          <a:p>
            <a:pPr marL="457200" indent="-457200">
              <a:buFont typeface="Arial" panose="020B0604020202020204" pitchFamily="34" charset="0"/>
              <a:buChar char="•"/>
            </a:pPr>
            <a:r>
              <a:rPr lang="en-US" dirty="0"/>
              <a:t>Lack of specifics e.g., prescribing fairness as a requirement without specifying what constitutes fairness</a:t>
            </a:r>
          </a:p>
          <a:p>
            <a:pPr marL="457200" indent="-457200">
              <a:buFont typeface="Arial" panose="020B0604020202020204" pitchFamily="34" charset="0"/>
              <a:buChar char="•"/>
            </a:pPr>
            <a:r>
              <a:rPr lang="en-US" dirty="0"/>
              <a:t>Traditional norms of ethical guidelines in healthcare do not carry over</a:t>
            </a:r>
          </a:p>
          <a:p>
            <a:pPr marL="457200" indent="-457200">
              <a:buFont typeface="Arial" panose="020B0604020202020204" pitchFamily="34" charset="0"/>
              <a:buChar char="•"/>
            </a:pPr>
            <a:r>
              <a:rPr lang="en-US" dirty="0"/>
              <a:t>Insufficient focus on the ML process/product life cycle i.e., ML in the real world</a:t>
            </a:r>
          </a:p>
          <a:p>
            <a:pPr marL="457200" indent="-457200">
              <a:buFont typeface="Arial" panose="020B0604020202020204" pitchFamily="34" charset="0"/>
              <a:buChar char="•"/>
            </a:pPr>
            <a:r>
              <a:rPr lang="en-US" dirty="0"/>
              <a:t>Lack of specifics also imply that reconciling ethical norms with Silicon Valley’s “fast growth, fast failures and getting first to the market” is not always straight forward</a:t>
            </a:r>
          </a:p>
          <a:p>
            <a:pPr marL="457200" indent="-457200">
              <a:buFont typeface="Arial" panose="020B0604020202020204" pitchFamily="34" charset="0"/>
              <a:buChar char="•"/>
            </a:pPr>
            <a:r>
              <a:rPr lang="en-US" dirty="0"/>
              <a:t>Lack of sanctions imply that there is minimal deterrent to poor practices</a:t>
            </a:r>
          </a:p>
          <a:p>
            <a:endParaRPr lang="en-US" dirty="0"/>
          </a:p>
        </p:txBody>
      </p:sp>
      <p:pic>
        <p:nvPicPr>
          <p:cNvPr id="4" name="Picture 3">
            <a:extLst>
              <a:ext uri="{FF2B5EF4-FFF2-40B4-BE49-F238E27FC236}">
                <a16:creationId xmlns:a16="http://schemas.microsoft.com/office/drawing/2014/main" id="{ECAEB9AE-FC71-4F07-AFD5-670CB311548C}"/>
              </a:ext>
            </a:extLst>
          </p:cNvPr>
          <p:cNvPicPr>
            <a:picLocks noChangeAspect="1"/>
          </p:cNvPicPr>
          <p:nvPr/>
        </p:nvPicPr>
        <p:blipFill>
          <a:blip r:embed="rId2"/>
          <a:stretch>
            <a:fillRect/>
          </a:stretch>
        </p:blipFill>
        <p:spPr>
          <a:xfrm>
            <a:off x="11474038" y="323069"/>
            <a:ext cx="566348" cy="566348"/>
          </a:xfrm>
          <a:prstGeom prst="rect">
            <a:avLst/>
          </a:prstGeom>
        </p:spPr>
      </p:pic>
    </p:spTree>
    <p:extLst>
      <p:ext uri="{BB962C8B-B14F-4D97-AF65-F5344CB8AC3E}">
        <p14:creationId xmlns:p14="http://schemas.microsoft.com/office/powerpoint/2010/main" val="396403688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F8DD18-A7F5-41EC-9D5A-6AD747EC550C}"/>
              </a:ext>
            </a:extLst>
          </p:cNvPr>
          <p:cNvSpPr>
            <a:spLocks noGrp="1"/>
          </p:cNvSpPr>
          <p:nvPr>
            <p:ph type="title"/>
          </p:nvPr>
        </p:nvSpPr>
        <p:spPr>
          <a:xfrm>
            <a:off x="434788" y="365125"/>
            <a:ext cx="10515600" cy="1325563"/>
          </a:xfrm>
        </p:spPr>
        <p:txBody>
          <a:bodyPr/>
          <a:lstStyle/>
          <a:p>
            <a:r>
              <a:rPr lang="en-US" dirty="0"/>
              <a:t>Shortcomings of FDA’s Guidelines</a:t>
            </a:r>
          </a:p>
        </p:txBody>
      </p:sp>
      <p:sp>
        <p:nvSpPr>
          <p:cNvPr id="3" name="Content Placeholder 2">
            <a:extLst>
              <a:ext uri="{FF2B5EF4-FFF2-40B4-BE49-F238E27FC236}">
                <a16:creationId xmlns:a16="http://schemas.microsoft.com/office/drawing/2014/main" id="{183908A4-5BCE-4D91-93C9-314699F7ABF3}"/>
              </a:ext>
            </a:extLst>
          </p:cNvPr>
          <p:cNvSpPr>
            <a:spLocks noGrp="1"/>
          </p:cNvSpPr>
          <p:nvPr>
            <p:ph idx="1"/>
          </p:nvPr>
        </p:nvSpPr>
        <p:spPr>
          <a:xfrm>
            <a:off x="434788" y="1825625"/>
            <a:ext cx="7814205" cy="4351338"/>
          </a:xfrm>
        </p:spPr>
        <p:txBody>
          <a:bodyPr>
            <a:normAutofit fontScale="92500" lnSpcReduction="20000"/>
          </a:bodyPr>
          <a:lstStyle/>
          <a:p>
            <a:pPr marL="457200" indent="-457200">
              <a:buFont typeface="Arial" panose="020B0604020202020204" pitchFamily="34" charset="0"/>
              <a:buChar char="•"/>
            </a:pPr>
            <a:r>
              <a:rPr lang="en-US" dirty="0">
                <a:solidFill>
                  <a:schemeClr val="tx1"/>
                </a:solidFill>
              </a:rPr>
              <a:t>FDA’s recommendations are non-binding</a:t>
            </a:r>
          </a:p>
          <a:p>
            <a:pPr marL="457200" indent="-457200">
              <a:buFont typeface="Arial" panose="020B0604020202020204" pitchFamily="34" charset="0"/>
              <a:buChar char="•"/>
            </a:pPr>
            <a:r>
              <a:rPr lang="en-US" dirty="0">
                <a:solidFill>
                  <a:schemeClr val="tx1"/>
                </a:solidFill>
              </a:rPr>
              <a:t>FDA guidelines do not cover models for predictive modeling in administrative settings (which can have potential adverse on patients)</a:t>
            </a:r>
          </a:p>
          <a:p>
            <a:pPr marL="457200" indent="-457200">
              <a:buFont typeface="Arial" panose="020B0604020202020204" pitchFamily="34" charset="0"/>
              <a:buChar char="•"/>
            </a:pPr>
            <a:r>
              <a:rPr lang="en-US" dirty="0">
                <a:solidFill>
                  <a:schemeClr val="tx1"/>
                </a:solidFill>
              </a:rPr>
              <a:t>The added caveats introduced by the 21st Century Cures Act leave a large portion of healthcare AI technology unregulated</a:t>
            </a:r>
          </a:p>
          <a:p>
            <a:pPr marL="457200" indent="-457200">
              <a:buFont typeface="Arial" panose="020B0604020202020204" pitchFamily="34" charset="0"/>
              <a:buChar char="•"/>
            </a:pPr>
            <a:r>
              <a:rPr lang="en-US" dirty="0">
                <a:solidFill>
                  <a:schemeClr val="tx1"/>
                </a:solidFill>
              </a:rPr>
              <a:t>None of the FDA’s proposed frameworks adequately address the potential for disparate impacts</a:t>
            </a:r>
          </a:p>
          <a:p>
            <a:pPr marL="457200" indent="-457200">
              <a:buFont typeface="Arial" panose="020B0604020202020204" pitchFamily="34" charset="0"/>
              <a:buChar char="•"/>
            </a:pPr>
            <a:r>
              <a:rPr lang="en-US" dirty="0">
                <a:solidFill>
                  <a:schemeClr val="tx1"/>
                </a:solidFill>
              </a:rPr>
              <a:t>In the limited instances where the FDA does plan to regulate Device CDS, it is likely that its focus will be primarily on safety and effectiveness rather than AI bias</a:t>
            </a:r>
          </a:p>
        </p:txBody>
      </p:sp>
      <p:pic>
        <p:nvPicPr>
          <p:cNvPr id="5" name="Picture 4">
            <a:extLst>
              <a:ext uri="{FF2B5EF4-FFF2-40B4-BE49-F238E27FC236}">
                <a16:creationId xmlns:a16="http://schemas.microsoft.com/office/drawing/2014/main" id="{8D6CEF4C-A04D-4F5A-B40C-B7A2A3E85F24}"/>
              </a:ext>
            </a:extLst>
          </p:cNvPr>
          <p:cNvPicPr>
            <a:picLocks noChangeAspect="1"/>
          </p:cNvPicPr>
          <p:nvPr/>
        </p:nvPicPr>
        <p:blipFill>
          <a:blip r:embed="rId2"/>
          <a:stretch>
            <a:fillRect/>
          </a:stretch>
        </p:blipFill>
        <p:spPr>
          <a:xfrm>
            <a:off x="8318578" y="1589638"/>
            <a:ext cx="2562225" cy="3352800"/>
          </a:xfrm>
          <a:prstGeom prst="rect">
            <a:avLst/>
          </a:prstGeom>
        </p:spPr>
      </p:pic>
      <p:pic>
        <p:nvPicPr>
          <p:cNvPr id="6" name="Picture 5">
            <a:extLst>
              <a:ext uri="{FF2B5EF4-FFF2-40B4-BE49-F238E27FC236}">
                <a16:creationId xmlns:a16="http://schemas.microsoft.com/office/drawing/2014/main" id="{97009299-B748-48A9-A457-8457C9DB817D}"/>
              </a:ext>
            </a:extLst>
          </p:cNvPr>
          <p:cNvPicPr>
            <a:picLocks noChangeAspect="1"/>
          </p:cNvPicPr>
          <p:nvPr/>
        </p:nvPicPr>
        <p:blipFill>
          <a:blip r:embed="rId3"/>
          <a:stretch>
            <a:fillRect/>
          </a:stretch>
        </p:blipFill>
        <p:spPr>
          <a:xfrm>
            <a:off x="11474038" y="323069"/>
            <a:ext cx="566348" cy="566348"/>
          </a:xfrm>
          <a:prstGeom prst="rect">
            <a:avLst/>
          </a:prstGeom>
        </p:spPr>
      </p:pic>
    </p:spTree>
    <p:extLst>
      <p:ext uri="{BB962C8B-B14F-4D97-AF65-F5344CB8AC3E}">
        <p14:creationId xmlns:p14="http://schemas.microsoft.com/office/powerpoint/2010/main" val="41864045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7F0F55D-1B33-404D-8E6B-3C247CF1449D}"/>
              </a:ext>
            </a:extLst>
          </p:cNvPr>
          <p:cNvSpPr>
            <a:spLocks noGrp="1"/>
          </p:cNvSpPr>
          <p:nvPr>
            <p:ph idx="1"/>
          </p:nvPr>
        </p:nvSpPr>
        <p:spPr/>
        <p:txBody>
          <a:bodyPr/>
          <a:lstStyle/>
          <a:p>
            <a:pPr marL="457200" indent="-457200">
              <a:buFont typeface="Arial" panose="020B0604020202020204" pitchFamily="34" charset="0"/>
              <a:buChar char="•"/>
            </a:pPr>
            <a:r>
              <a:rPr lang="en-US" dirty="0"/>
              <a:t>In mid 2010s FDA released a set of guidelines for Software as a Medical Device (</a:t>
            </a:r>
            <a:r>
              <a:rPr lang="en-US" dirty="0" err="1"/>
              <a:t>SaMD</a:t>
            </a:r>
            <a:r>
              <a:rPr lang="en-US" dirty="0"/>
              <a:t>) which proposed that AI algorithm of any clinical decision support to must have fixed set of parameters</a:t>
            </a:r>
          </a:p>
          <a:p>
            <a:pPr marL="457200" indent="-457200">
              <a:buFont typeface="Arial" panose="020B0604020202020204" pitchFamily="34" charset="0"/>
              <a:buChar char="•"/>
            </a:pPr>
            <a:r>
              <a:rPr lang="en-US" dirty="0"/>
              <a:t>A better model, with different parameters, with better performance could not be swapped and would have to be reapproved</a:t>
            </a:r>
          </a:p>
          <a:p>
            <a:pPr marL="457200" indent="-457200">
              <a:buFont typeface="Arial" panose="020B0604020202020204" pitchFamily="34" charset="0"/>
              <a:buChar char="•"/>
            </a:pPr>
            <a:r>
              <a:rPr lang="en-US" dirty="0"/>
              <a:t>Clinical validation of AI/ML models is mostly defined in terms of performance (Specificity, Sensitivity) or errors (Type I, Type II)</a:t>
            </a:r>
          </a:p>
          <a:p>
            <a:pPr marL="457200" indent="-457200">
              <a:buFont typeface="Arial" panose="020B0604020202020204" pitchFamily="34" charset="0"/>
              <a:buChar char="•"/>
            </a:pPr>
            <a:r>
              <a:rPr lang="en-US" dirty="0"/>
              <a:t>This model of ML assessment is detrimental to assessing long impacts of such models</a:t>
            </a:r>
          </a:p>
        </p:txBody>
      </p:sp>
      <p:sp>
        <p:nvSpPr>
          <p:cNvPr id="3" name="Title 2">
            <a:extLst>
              <a:ext uri="{FF2B5EF4-FFF2-40B4-BE49-F238E27FC236}">
                <a16:creationId xmlns:a16="http://schemas.microsoft.com/office/drawing/2014/main" id="{FAC01866-8EB5-4B23-BC65-1BC39BD13114}"/>
              </a:ext>
            </a:extLst>
          </p:cNvPr>
          <p:cNvSpPr>
            <a:spLocks noGrp="1"/>
          </p:cNvSpPr>
          <p:nvPr>
            <p:ph type="title"/>
          </p:nvPr>
        </p:nvSpPr>
        <p:spPr/>
        <p:txBody>
          <a:bodyPr/>
          <a:lstStyle/>
          <a:p>
            <a:r>
              <a:rPr lang="en-US" dirty="0"/>
              <a:t>Motivation: Why is this conversation needed?</a:t>
            </a:r>
          </a:p>
        </p:txBody>
      </p:sp>
      <p:pic>
        <p:nvPicPr>
          <p:cNvPr id="4" name="Picture 3">
            <a:extLst>
              <a:ext uri="{FF2B5EF4-FFF2-40B4-BE49-F238E27FC236}">
                <a16:creationId xmlns:a16="http://schemas.microsoft.com/office/drawing/2014/main" id="{604F2882-C92D-4F93-B742-EBD125D1D193}"/>
              </a:ext>
            </a:extLst>
          </p:cNvPr>
          <p:cNvPicPr>
            <a:picLocks noChangeAspect="1"/>
          </p:cNvPicPr>
          <p:nvPr/>
        </p:nvPicPr>
        <p:blipFill>
          <a:blip r:embed="rId2"/>
          <a:stretch>
            <a:fillRect/>
          </a:stretch>
        </p:blipFill>
        <p:spPr>
          <a:xfrm>
            <a:off x="10920571" y="279086"/>
            <a:ext cx="566348" cy="566348"/>
          </a:xfrm>
          <a:prstGeom prst="rect">
            <a:avLst/>
          </a:prstGeom>
        </p:spPr>
      </p:pic>
      <p:pic>
        <p:nvPicPr>
          <p:cNvPr id="5" name="Picture 4">
            <a:extLst>
              <a:ext uri="{FF2B5EF4-FFF2-40B4-BE49-F238E27FC236}">
                <a16:creationId xmlns:a16="http://schemas.microsoft.com/office/drawing/2014/main" id="{1CAFAA8E-89A9-450E-9BB4-CAE87ECBBC28}"/>
              </a:ext>
            </a:extLst>
          </p:cNvPr>
          <p:cNvPicPr>
            <a:picLocks noChangeAspect="1"/>
          </p:cNvPicPr>
          <p:nvPr/>
        </p:nvPicPr>
        <p:blipFill>
          <a:blip r:embed="rId3"/>
          <a:stretch>
            <a:fillRect/>
          </a:stretch>
        </p:blipFill>
        <p:spPr>
          <a:xfrm>
            <a:off x="11542924" y="279086"/>
            <a:ext cx="566348" cy="566348"/>
          </a:xfrm>
          <a:prstGeom prst="rect">
            <a:avLst/>
          </a:prstGeom>
        </p:spPr>
      </p:pic>
    </p:spTree>
    <p:extLst>
      <p:ext uri="{BB962C8B-B14F-4D97-AF65-F5344CB8AC3E}">
        <p14:creationId xmlns:p14="http://schemas.microsoft.com/office/powerpoint/2010/main" val="198468212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76E1A2-29B5-40EE-8AAF-587ECA32BCB4}"/>
              </a:ext>
            </a:extLst>
          </p:cNvPr>
          <p:cNvSpPr>
            <a:spLocks noGrp="1"/>
          </p:cNvSpPr>
          <p:nvPr>
            <p:ph idx="1"/>
          </p:nvPr>
        </p:nvSpPr>
        <p:spPr/>
        <p:txBody>
          <a:bodyPr/>
          <a:lstStyle/>
          <a:p>
            <a:pPr marL="457200" indent="-457200">
              <a:buFont typeface="Arial" panose="020B0604020202020204" pitchFamily="34" charset="0"/>
              <a:buChar char="•"/>
            </a:pPr>
            <a:r>
              <a:rPr lang="en-US" b="1" i="0" dirty="0">
                <a:solidFill>
                  <a:srgbClr val="000000"/>
                </a:solidFill>
                <a:effectLst/>
              </a:rPr>
              <a:t>Traditional Model: </a:t>
            </a:r>
            <a:r>
              <a:rPr lang="en-US" b="0" i="0" dirty="0">
                <a:solidFill>
                  <a:srgbClr val="000000"/>
                </a:solidFill>
                <a:effectLst/>
              </a:rPr>
              <a:t>Any product may be clinically tested, produced, marketed, and used in a defined, unchanging form</a:t>
            </a:r>
          </a:p>
          <a:p>
            <a:pPr marL="457200" indent="-457200">
              <a:buFont typeface="Arial" panose="020B0604020202020204" pitchFamily="34" charset="0"/>
              <a:buChar char="•"/>
            </a:pPr>
            <a:r>
              <a:rPr lang="en-US" dirty="0">
                <a:solidFill>
                  <a:srgbClr val="000000"/>
                </a:solidFill>
              </a:rPr>
              <a:t>AI/ML systems are analogous to meta-algorithms that improve and change over time (addition of new data, new algorithms)</a:t>
            </a:r>
          </a:p>
          <a:p>
            <a:pPr marL="457200" indent="-457200">
              <a:buFont typeface="Arial" panose="020B0604020202020204" pitchFamily="34" charset="0"/>
              <a:buChar char="•"/>
            </a:pPr>
            <a:r>
              <a:rPr lang="en-US" b="1" dirty="0">
                <a:solidFill>
                  <a:srgbClr val="000000"/>
                </a:solidFill>
              </a:rPr>
              <a:t>Expand Definition of Change: </a:t>
            </a:r>
            <a:r>
              <a:rPr lang="en-US" dirty="0">
                <a:solidFill>
                  <a:srgbClr val="000000"/>
                </a:solidFill>
              </a:rPr>
              <a:t>Limited change in model configuration or model parameters does not require recertification</a:t>
            </a:r>
          </a:p>
          <a:p>
            <a:pPr marL="457200" indent="-457200">
              <a:buFont typeface="Arial" panose="020B0604020202020204" pitchFamily="34" charset="0"/>
              <a:buChar char="•"/>
            </a:pPr>
            <a:r>
              <a:rPr lang="en-US" b="1" dirty="0">
                <a:solidFill>
                  <a:srgbClr val="000000"/>
                </a:solidFill>
              </a:rPr>
              <a:t>Limits of Pre-Cert Program: </a:t>
            </a:r>
            <a:r>
              <a:rPr lang="en-US" dirty="0">
                <a:solidFill>
                  <a:srgbClr val="000000"/>
                </a:solidFill>
              </a:rPr>
              <a:t>Certifying organizations may not be sufficient since context change in AI/ML may not always carry over what constitutes due diligence for Responsible AI system</a:t>
            </a:r>
          </a:p>
        </p:txBody>
      </p:sp>
      <p:sp>
        <p:nvSpPr>
          <p:cNvPr id="3" name="Title 2">
            <a:extLst>
              <a:ext uri="{FF2B5EF4-FFF2-40B4-BE49-F238E27FC236}">
                <a16:creationId xmlns:a16="http://schemas.microsoft.com/office/drawing/2014/main" id="{9E3C4ABF-91A8-4238-B4C2-20DCF46391E7}"/>
              </a:ext>
            </a:extLst>
          </p:cNvPr>
          <p:cNvSpPr>
            <a:spLocks noGrp="1"/>
          </p:cNvSpPr>
          <p:nvPr>
            <p:ph type="title"/>
          </p:nvPr>
        </p:nvSpPr>
        <p:spPr/>
        <p:txBody>
          <a:bodyPr/>
          <a:lstStyle/>
          <a:p>
            <a:r>
              <a:rPr lang="en-US" dirty="0"/>
              <a:t>FDA’s Traditional model vs. AI</a:t>
            </a:r>
          </a:p>
        </p:txBody>
      </p:sp>
      <p:sp>
        <p:nvSpPr>
          <p:cNvPr id="4" name="TextBox 3">
            <a:extLst>
              <a:ext uri="{FF2B5EF4-FFF2-40B4-BE49-F238E27FC236}">
                <a16:creationId xmlns:a16="http://schemas.microsoft.com/office/drawing/2014/main" id="{409B00B1-5705-466D-B744-A4B84184EDBB}"/>
              </a:ext>
            </a:extLst>
          </p:cNvPr>
          <p:cNvSpPr txBox="1"/>
          <p:nvPr/>
        </p:nvSpPr>
        <p:spPr>
          <a:xfrm>
            <a:off x="7924800" y="6311900"/>
            <a:ext cx="1152880" cy="369332"/>
          </a:xfrm>
          <a:prstGeom prst="rect">
            <a:avLst/>
          </a:prstGeom>
          <a:noFill/>
        </p:spPr>
        <p:txBody>
          <a:bodyPr wrap="none" rtlCol="0">
            <a:spAutoFit/>
          </a:bodyPr>
          <a:lstStyle/>
          <a:p>
            <a:r>
              <a:rPr lang="en-US" dirty="0">
                <a:latin typeface="Segoe UI Light" panose="020B0502040204020203" pitchFamily="34" charset="0"/>
                <a:cs typeface="Segoe UI Light" panose="020B0502040204020203" pitchFamily="34" charset="0"/>
              </a:rPr>
              <a:t>[Kay 2017]</a:t>
            </a:r>
          </a:p>
        </p:txBody>
      </p:sp>
    </p:spTree>
    <p:extLst>
      <p:ext uri="{BB962C8B-B14F-4D97-AF65-F5344CB8AC3E}">
        <p14:creationId xmlns:p14="http://schemas.microsoft.com/office/powerpoint/2010/main" val="193233412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F5D83C-01C6-4542-ACC8-3473C7D69232}"/>
              </a:ext>
            </a:extLst>
          </p:cNvPr>
          <p:cNvSpPr>
            <a:spLocks noGrp="1"/>
          </p:cNvSpPr>
          <p:nvPr>
            <p:ph type="title"/>
          </p:nvPr>
        </p:nvSpPr>
        <p:spPr>
          <a:xfrm>
            <a:off x="434788" y="365125"/>
            <a:ext cx="10515600" cy="1325563"/>
          </a:xfrm>
        </p:spPr>
        <p:txBody>
          <a:bodyPr/>
          <a:lstStyle/>
          <a:p>
            <a:r>
              <a:rPr lang="en-US" dirty="0"/>
              <a:t>Regulatory Limitations: Traceability of Harm</a:t>
            </a:r>
          </a:p>
        </p:txBody>
      </p:sp>
      <p:sp>
        <p:nvSpPr>
          <p:cNvPr id="3" name="Content Placeholder 2">
            <a:extLst>
              <a:ext uri="{FF2B5EF4-FFF2-40B4-BE49-F238E27FC236}">
                <a16:creationId xmlns:a16="http://schemas.microsoft.com/office/drawing/2014/main" id="{BC9CD09D-C821-498F-A11F-599A067FF61D}"/>
              </a:ext>
            </a:extLst>
          </p:cNvPr>
          <p:cNvSpPr>
            <a:spLocks noGrp="1"/>
          </p:cNvSpPr>
          <p:nvPr>
            <p:ph idx="1"/>
          </p:nvPr>
        </p:nvSpPr>
        <p:spPr/>
        <p:txBody>
          <a:bodyPr>
            <a:normAutofit lnSpcReduction="10000"/>
          </a:bodyPr>
          <a:lstStyle/>
          <a:p>
            <a:pPr marL="457200" indent="-457200">
              <a:buFont typeface="Arial" panose="020B0604020202020204" pitchFamily="34" charset="0"/>
              <a:buChar char="•"/>
            </a:pPr>
            <a:r>
              <a:rPr lang="en-US" dirty="0"/>
              <a:t>Problem: How does one attribute of responsibility within complex systems in which responsibility is distributed among multiple entities</a:t>
            </a:r>
          </a:p>
          <a:p>
            <a:pPr marL="457200" indent="-457200">
              <a:buFont typeface="Arial" panose="020B0604020202020204" pitchFamily="34" charset="0"/>
              <a:buChar char="•"/>
            </a:pPr>
            <a:r>
              <a:rPr lang="en-US" dirty="0"/>
              <a:t>“When medical decisions by AI technologies harm individuals, responsibility and accountability processes should clearly identify the relative roles of manufacturers and clinical users in the harm”</a:t>
            </a:r>
          </a:p>
          <a:p>
            <a:pPr marL="457200" indent="-457200">
              <a:buFont typeface="Arial" panose="020B0604020202020204" pitchFamily="34" charset="0"/>
              <a:buChar char="•"/>
            </a:pPr>
            <a:r>
              <a:rPr lang="en-US" dirty="0"/>
              <a:t>Diffusion of responsibility : </a:t>
            </a:r>
            <a:r>
              <a:rPr lang="en-US" dirty="0">
                <a:effectLst/>
              </a:rPr>
              <a:t>“everybody’s problem becomes nobody’s responsibility”</a:t>
            </a:r>
          </a:p>
          <a:p>
            <a:pPr marL="457200" indent="-457200">
              <a:buFont typeface="Arial" panose="020B0604020202020204" pitchFamily="34" charset="0"/>
              <a:buChar char="•"/>
            </a:pPr>
            <a:r>
              <a:rPr lang="en-US" dirty="0"/>
              <a:t>Possible Solution: No fault compensation in New Zealand where patients seek compensation for medical injuries through a no-fault, no-liability scheme</a:t>
            </a:r>
          </a:p>
        </p:txBody>
      </p:sp>
    </p:spTree>
    <p:extLst>
      <p:ext uri="{BB962C8B-B14F-4D97-AF65-F5344CB8AC3E}">
        <p14:creationId xmlns:p14="http://schemas.microsoft.com/office/powerpoint/2010/main" val="205488317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F5D83C-01C6-4542-ACC8-3473C7D69232}"/>
              </a:ext>
            </a:extLst>
          </p:cNvPr>
          <p:cNvSpPr>
            <a:spLocks noGrp="1"/>
          </p:cNvSpPr>
          <p:nvPr>
            <p:ph type="title"/>
          </p:nvPr>
        </p:nvSpPr>
        <p:spPr>
          <a:xfrm>
            <a:off x="434788" y="365125"/>
            <a:ext cx="10515600" cy="1325563"/>
          </a:xfrm>
        </p:spPr>
        <p:txBody>
          <a:bodyPr/>
          <a:lstStyle/>
          <a:p>
            <a:r>
              <a:rPr lang="en-US" dirty="0"/>
              <a:t>Regulatory Limitations: Are ML models Products?</a:t>
            </a:r>
          </a:p>
        </p:txBody>
      </p:sp>
      <p:sp>
        <p:nvSpPr>
          <p:cNvPr id="3" name="Content Placeholder 2">
            <a:extLst>
              <a:ext uri="{FF2B5EF4-FFF2-40B4-BE49-F238E27FC236}">
                <a16:creationId xmlns:a16="http://schemas.microsoft.com/office/drawing/2014/main" id="{BC9CD09D-C821-498F-A11F-599A067FF61D}"/>
              </a:ext>
            </a:extLst>
          </p:cNvPr>
          <p:cNvSpPr>
            <a:spLocks noGrp="1"/>
          </p:cNvSpPr>
          <p:nvPr>
            <p:ph idx="1"/>
          </p:nvPr>
        </p:nvSpPr>
        <p:spPr/>
        <p:txBody>
          <a:bodyPr>
            <a:normAutofit/>
          </a:bodyPr>
          <a:lstStyle/>
          <a:p>
            <a:pPr marL="457200" indent="-457200">
              <a:buFont typeface="Arial" panose="020B0604020202020204" pitchFamily="34" charset="0"/>
              <a:buChar char="•"/>
            </a:pPr>
            <a:r>
              <a:rPr lang="en-US" dirty="0"/>
              <a:t>Product liability for most use cases of AI models is limited because most of these are considered as services and not as products</a:t>
            </a:r>
          </a:p>
          <a:p>
            <a:pPr marL="457200" indent="-457200">
              <a:buFont typeface="Arial" panose="020B0604020202020204" pitchFamily="34" charset="0"/>
              <a:buChar char="•"/>
            </a:pPr>
            <a:r>
              <a:rPr lang="en-US" dirty="0"/>
              <a:t>Concept different, context bias and black-box nature of ML limit the applicability of current regulatory regimes</a:t>
            </a:r>
          </a:p>
          <a:p>
            <a:pPr marL="457200" indent="-457200">
              <a:buFont typeface="Arial" panose="020B0604020202020204" pitchFamily="34" charset="0"/>
              <a:buChar char="•"/>
            </a:pPr>
            <a:r>
              <a:rPr lang="en-US" dirty="0"/>
              <a:t>Learned intermediary Doctrine limits liability for the developer e.g., “when a doctor prescribes drugs or devices for which the manufacturer has provided adequate information, such as warnings about risks … break the line of causation between a product developer and the patient who has suffered harm “</a:t>
            </a:r>
          </a:p>
        </p:txBody>
      </p:sp>
    </p:spTree>
    <p:extLst>
      <p:ext uri="{BB962C8B-B14F-4D97-AF65-F5344CB8AC3E}">
        <p14:creationId xmlns:p14="http://schemas.microsoft.com/office/powerpoint/2010/main" val="389805099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F5D83C-01C6-4542-ACC8-3473C7D69232}"/>
              </a:ext>
            </a:extLst>
          </p:cNvPr>
          <p:cNvSpPr>
            <a:spLocks noGrp="1"/>
          </p:cNvSpPr>
          <p:nvPr>
            <p:ph type="title"/>
          </p:nvPr>
        </p:nvSpPr>
        <p:spPr>
          <a:xfrm>
            <a:off x="434788" y="365125"/>
            <a:ext cx="10515600" cy="1325563"/>
          </a:xfrm>
        </p:spPr>
        <p:txBody>
          <a:bodyPr/>
          <a:lstStyle/>
          <a:p>
            <a:r>
              <a:rPr lang="en-US" dirty="0"/>
              <a:t>Regulatory Limitations: Technical Challenges</a:t>
            </a:r>
          </a:p>
        </p:txBody>
      </p:sp>
      <p:sp>
        <p:nvSpPr>
          <p:cNvPr id="3" name="Content Placeholder 2">
            <a:extLst>
              <a:ext uri="{FF2B5EF4-FFF2-40B4-BE49-F238E27FC236}">
                <a16:creationId xmlns:a16="http://schemas.microsoft.com/office/drawing/2014/main" id="{BC9CD09D-C821-498F-A11F-599A067FF61D}"/>
              </a:ext>
            </a:extLst>
          </p:cNvPr>
          <p:cNvSpPr>
            <a:spLocks noGrp="1"/>
          </p:cNvSpPr>
          <p:nvPr>
            <p:ph idx="1"/>
          </p:nvPr>
        </p:nvSpPr>
        <p:spPr/>
        <p:txBody>
          <a:bodyPr>
            <a:normAutofit/>
          </a:bodyPr>
          <a:lstStyle/>
          <a:p>
            <a:pPr marL="457200" indent="-457200">
              <a:buFont typeface="Arial" panose="020B0604020202020204" pitchFamily="34" charset="0"/>
              <a:buChar char="•"/>
            </a:pPr>
            <a:r>
              <a:rPr lang="en-US" dirty="0"/>
              <a:t>Large scale deployment of AL/ML systems is relatively new and fast evolving</a:t>
            </a:r>
          </a:p>
          <a:p>
            <a:pPr marL="457200" indent="-457200">
              <a:buFont typeface="Arial" panose="020B0604020202020204" pitchFamily="34" charset="0"/>
              <a:buChar char="•"/>
            </a:pPr>
            <a:r>
              <a:rPr lang="en-US" dirty="0"/>
              <a:t>Any proposed set of regulations should focus on process, outcomes and guarantees e.g., theoretical guarantees that come with certain algorithms</a:t>
            </a:r>
          </a:p>
          <a:p>
            <a:pPr marL="457200" indent="-457200">
              <a:buFont typeface="Arial" panose="020B0604020202020204" pitchFamily="34" charset="0"/>
              <a:buChar char="•"/>
            </a:pPr>
            <a:r>
              <a:rPr lang="en-US" dirty="0"/>
              <a:t>Justification for problem mapping e.g., thresholding for classification, conversion of regression problems to classification based on distributions</a:t>
            </a:r>
          </a:p>
        </p:txBody>
      </p:sp>
    </p:spTree>
    <p:extLst>
      <p:ext uri="{BB962C8B-B14F-4D97-AF65-F5344CB8AC3E}">
        <p14:creationId xmlns:p14="http://schemas.microsoft.com/office/powerpoint/2010/main" val="222713334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F5D83C-01C6-4542-ACC8-3473C7D69232}"/>
              </a:ext>
            </a:extLst>
          </p:cNvPr>
          <p:cNvSpPr>
            <a:spLocks noGrp="1"/>
          </p:cNvSpPr>
          <p:nvPr>
            <p:ph type="title"/>
          </p:nvPr>
        </p:nvSpPr>
        <p:spPr>
          <a:xfrm>
            <a:off x="434788" y="365125"/>
            <a:ext cx="10515600" cy="1325563"/>
          </a:xfrm>
        </p:spPr>
        <p:txBody>
          <a:bodyPr/>
          <a:lstStyle/>
          <a:p>
            <a:r>
              <a:rPr lang="en-US" dirty="0"/>
              <a:t>Regulatory Limitations: Defining Fairness &amp; Measuring Bias</a:t>
            </a:r>
          </a:p>
        </p:txBody>
      </p:sp>
      <p:sp>
        <p:nvSpPr>
          <p:cNvPr id="3" name="Content Placeholder 2">
            <a:extLst>
              <a:ext uri="{FF2B5EF4-FFF2-40B4-BE49-F238E27FC236}">
                <a16:creationId xmlns:a16="http://schemas.microsoft.com/office/drawing/2014/main" id="{BC9CD09D-C821-498F-A11F-599A067FF61D}"/>
              </a:ext>
            </a:extLst>
          </p:cNvPr>
          <p:cNvSpPr>
            <a:spLocks noGrp="1"/>
          </p:cNvSpPr>
          <p:nvPr>
            <p:ph idx="1"/>
          </p:nvPr>
        </p:nvSpPr>
        <p:spPr>
          <a:xfrm>
            <a:off x="434788" y="1825625"/>
            <a:ext cx="7400365" cy="4351338"/>
          </a:xfrm>
        </p:spPr>
        <p:txBody>
          <a:bodyPr>
            <a:normAutofit/>
          </a:bodyPr>
          <a:lstStyle/>
          <a:p>
            <a:pPr marL="457200" indent="-457200">
              <a:buFont typeface="Arial" panose="020B0604020202020204" pitchFamily="34" charset="0"/>
              <a:buChar char="•"/>
            </a:pPr>
            <a:r>
              <a:rPr lang="en-US" dirty="0"/>
              <a:t>While the guidelines call for stakeholder centric approaches, defining what constitutes due diligence remains a challenge</a:t>
            </a:r>
          </a:p>
          <a:p>
            <a:pPr marL="457200" indent="-457200">
              <a:buFont typeface="Arial" panose="020B0604020202020204" pitchFamily="34" charset="0"/>
              <a:buChar char="•"/>
            </a:pPr>
            <a:r>
              <a:rPr lang="en-US" dirty="0"/>
              <a:t>Review of training data for bias</a:t>
            </a:r>
          </a:p>
          <a:p>
            <a:pPr marL="457200" indent="-457200">
              <a:buFont typeface="Arial" panose="020B0604020202020204" pitchFamily="34" charset="0"/>
              <a:buChar char="•"/>
            </a:pPr>
            <a:r>
              <a:rPr lang="en-US" dirty="0"/>
              <a:t>Guidelines do not include testing for disparate-impact</a:t>
            </a:r>
          </a:p>
          <a:p>
            <a:pPr marL="457200" indent="-457200">
              <a:buFont typeface="Arial" panose="020B0604020202020204" pitchFamily="34" charset="0"/>
              <a:buChar char="•"/>
            </a:pPr>
            <a:r>
              <a:rPr lang="en-US" dirty="0"/>
              <a:t>Model analysis for fairness and bias may not be sufficient if downstream long-term effects are not considered</a:t>
            </a:r>
          </a:p>
          <a:p>
            <a:pPr marL="457200" indent="-457200">
              <a:buFont typeface="Arial" panose="020B0604020202020204" pitchFamily="34" charset="0"/>
              <a:buChar char="•"/>
            </a:pPr>
            <a:endParaRPr lang="en-US" dirty="0"/>
          </a:p>
        </p:txBody>
      </p:sp>
      <p:pic>
        <p:nvPicPr>
          <p:cNvPr id="5" name="Picture 4" descr="A picture containing porcelain&#10;&#10;Description automatically generated">
            <a:extLst>
              <a:ext uri="{FF2B5EF4-FFF2-40B4-BE49-F238E27FC236}">
                <a16:creationId xmlns:a16="http://schemas.microsoft.com/office/drawing/2014/main" id="{B972F357-14A8-4686-96B4-2152B87AB5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37122" y="1841500"/>
            <a:ext cx="3175000" cy="3175000"/>
          </a:xfrm>
          <a:prstGeom prst="rect">
            <a:avLst/>
          </a:prstGeom>
        </p:spPr>
      </p:pic>
      <p:sp>
        <p:nvSpPr>
          <p:cNvPr id="6" name="TextBox 5">
            <a:extLst>
              <a:ext uri="{FF2B5EF4-FFF2-40B4-BE49-F238E27FC236}">
                <a16:creationId xmlns:a16="http://schemas.microsoft.com/office/drawing/2014/main" id="{8655C244-AC4C-41D6-9563-1BEC433443EB}"/>
              </a:ext>
            </a:extLst>
          </p:cNvPr>
          <p:cNvSpPr txBox="1"/>
          <p:nvPr/>
        </p:nvSpPr>
        <p:spPr>
          <a:xfrm>
            <a:off x="8330046" y="5105785"/>
            <a:ext cx="2989152" cy="307777"/>
          </a:xfrm>
          <a:prstGeom prst="rect">
            <a:avLst/>
          </a:prstGeom>
          <a:noFill/>
        </p:spPr>
        <p:txBody>
          <a:bodyPr wrap="none" rtlCol="0">
            <a:spAutoFit/>
          </a:bodyPr>
          <a:lstStyle/>
          <a:p>
            <a:r>
              <a:rPr lang="en-US" sz="1400" dirty="0">
                <a:latin typeface="Segoe UI Light" panose="020B0502040204020203" pitchFamily="34" charset="0"/>
                <a:cs typeface="Segoe UI Light" panose="020B0502040204020203" pitchFamily="34" charset="0"/>
              </a:rPr>
              <a:t>[Source: Communication of the ACM]</a:t>
            </a:r>
          </a:p>
        </p:txBody>
      </p:sp>
    </p:spTree>
    <p:extLst>
      <p:ext uri="{BB962C8B-B14F-4D97-AF65-F5344CB8AC3E}">
        <p14:creationId xmlns:p14="http://schemas.microsoft.com/office/powerpoint/2010/main" val="340754658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5BCFF55-0521-41D1-BEAF-BB0960F88D35}"/>
              </a:ext>
            </a:extLst>
          </p:cNvPr>
          <p:cNvSpPr>
            <a:spLocks noGrp="1"/>
          </p:cNvSpPr>
          <p:nvPr>
            <p:ph idx="1"/>
          </p:nvPr>
        </p:nvSpPr>
        <p:spPr>
          <a:xfrm>
            <a:off x="434788" y="1825625"/>
            <a:ext cx="7427259" cy="4351338"/>
          </a:xfrm>
        </p:spPr>
        <p:txBody>
          <a:bodyPr/>
          <a:lstStyle/>
          <a:p>
            <a:pPr marL="457200" indent="-457200">
              <a:buFont typeface="Arial" panose="020B0604020202020204" pitchFamily="34" charset="0"/>
              <a:buChar char="•"/>
            </a:pPr>
            <a:r>
              <a:rPr lang="en-US" sz="2800" dirty="0">
                <a:latin typeface="Segoe UI Light" panose="020B0502040204020203" pitchFamily="34" charset="0"/>
                <a:cs typeface="Segoe UI Light" panose="020B0502040204020203" pitchFamily="34" charset="0"/>
              </a:rPr>
              <a:t>FDA’s Guidance for Industry E9 Statistical Principles for Clinical Trials provide broad guidelines for clinical trials</a:t>
            </a:r>
          </a:p>
          <a:p>
            <a:pPr marL="457200" indent="-457200">
              <a:buFont typeface="Arial" panose="020B0604020202020204" pitchFamily="34" charset="0"/>
              <a:buChar char="•"/>
            </a:pPr>
            <a:r>
              <a:rPr lang="en-US" dirty="0"/>
              <a:t>Delve deeper into recommended practices while leaving room for modification for specifics</a:t>
            </a:r>
          </a:p>
          <a:p>
            <a:pPr marL="457200" indent="-457200">
              <a:buFont typeface="Arial" panose="020B0604020202020204" pitchFamily="34" charset="0"/>
              <a:buChar char="•"/>
            </a:pPr>
            <a:r>
              <a:rPr lang="en-US" sz="2800" dirty="0">
                <a:latin typeface="Segoe UI Light" panose="020B0502040204020203" pitchFamily="34" charset="0"/>
                <a:cs typeface="Segoe UI Light" panose="020B0502040204020203" pitchFamily="34" charset="0"/>
              </a:rPr>
              <a:t>Enunciation of a si</a:t>
            </a:r>
            <a:r>
              <a:rPr lang="en-US" dirty="0"/>
              <a:t>milar set of principles for FDAs regulations and goals via Responsible AI may needed</a:t>
            </a:r>
            <a:endParaRPr lang="en-US" sz="2800" dirty="0">
              <a:latin typeface="Segoe UI Light" panose="020B0502040204020203" pitchFamily="34" charset="0"/>
              <a:cs typeface="Segoe UI Light" panose="020B0502040204020203" pitchFamily="34" charset="0"/>
            </a:endParaRPr>
          </a:p>
          <a:p>
            <a:endParaRPr lang="en-US" dirty="0"/>
          </a:p>
        </p:txBody>
      </p:sp>
      <p:sp>
        <p:nvSpPr>
          <p:cNvPr id="3" name="Title 2">
            <a:extLst>
              <a:ext uri="{FF2B5EF4-FFF2-40B4-BE49-F238E27FC236}">
                <a16:creationId xmlns:a16="http://schemas.microsoft.com/office/drawing/2014/main" id="{BE1C5ED7-52C9-4EA3-B1CE-2100EA033BBB}"/>
              </a:ext>
            </a:extLst>
          </p:cNvPr>
          <p:cNvSpPr>
            <a:spLocks noGrp="1"/>
          </p:cNvSpPr>
          <p:nvPr>
            <p:ph type="title"/>
          </p:nvPr>
        </p:nvSpPr>
        <p:spPr/>
        <p:txBody>
          <a:bodyPr/>
          <a:lstStyle/>
          <a:p>
            <a:r>
              <a:rPr lang="en-US" dirty="0"/>
              <a:t>Principles for Responsible AI in Healthcare?</a:t>
            </a:r>
          </a:p>
        </p:txBody>
      </p:sp>
      <p:pic>
        <p:nvPicPr>
          <p:cNvPr id="5" name="Picture 4">
            <a:extLst>
              <a:ext uri="{FF2B5EF4-FFF2-40B4-BE49-F238E27FC236}">
                <a16:creationId xmlns:a16="http://schemas.microsoft.com/office/drawing/2014/main" id="{60AC96C9-1C8F-4964-8A14-C87E40B39251}"/>
              </a:ext>
            </a:extLst>
          </p:cNvPr>
          <p:cNvPicPr>
            <a:picLocks noChangeAspect="1"/>
          </p:cNvPicPr>
          <p:nvPr/>
        </p:nvPicPr>
        <p:blipFill>
          <a:blip r:embed="rId2"/>
          <a:stretch>
            <a:fillRect/>
          </a:stretch>
        </p:blipFill>
        <p:spPr>
          <a:xfrm>
            <a:off x="8439822" y="1892188"/>
            <a:ext cx="2698825" cy="329184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Picture 5">
            <a:extLst>
              <a:ext uri="{FF2B5EF4-FFF2-40B4-BE49-F238E27FC236}">
                <a16:creationId xmlns:a16="http://schemas.microsoft.com/office/drawing/2014/main" id="{A6693194-63E9-4D64-A51C-5B01F85E10DE}"/>
              </a:ext>
            </a:extLst>
          </p:cNvPr>
          <p:cNvPicPr>
            <a:picLocks noChangeAspect="1"/>
          </p:cNvPicPr>
          <p:nvPr/>
        </p:nvPicPr>
        <p:blipFill>
          <a:blip r:embed="rId3"/>
          <a:stretch>
            <a:fillRect/>
          </a:stretch>
        </p:blipFill>
        <p:spPr>
          <a:xfrm>
            <a:off x="11420341" y="265834"/>
            <a:ext cx="566348" cy="566348"/>
          </a:xfrm>
          <a:prstGeom prst="rect">
            <a:avLst/>
          </a:prstGeom>
        </p:spPr>
      </p:pic>
    </p:spTree>
    <p:extLst>
      <p:ext uri="{BB962C8B-B14F-4D97-AF65-F5344CB8AC3E}">
        <p14:creationId xmlns:p14="http://schemas.microsoft.com/office/powerpoint/2010/main" val="91407265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C2A399-EB9F-4B92-859F-0B78FB0BA55E}"/>
              </a:ext>
            </a:extLst>
          </p:cNvPr>
          <p:cNvSpPr>
            <a:spLocks noGrp="1"/>
          </p:cNvSpPr>
          <p:nvPr>
            <p:ph type="title"/>
          </p:nvPr>
        </p:nvSpPr>
        <p:spPr>
          <a:xfrm>
            <a:off x="434788" y="365125"/>
            <a:ext cx="10515600" cy="1325563"/>
          </a:xfrm>
        </p:spPr>
        <p:txBody>
          <a:bodyPr/>
          <a:lstStyle/>
          <a:p>
            <a:r>
              <a:rPr lang="en-US" dirty="0"/>
              <a:t>Responsible AI and Regulation in Healthcare</a:t>
            </a:r>
          </a:p>
        </p:txBody>
      </p:sp>
      <p:sp>
        <p:nvSpPr>
          <p:cNvPr id="3" name="Content Placeholder 2">
            <a:extLst>
              <a:ext uri="{FF2B5EF4-FFF2-40B4-BE49-F238E27FC236}">
                <a16:creationId xmlns:a16="http://schemas.microsoft.com/office/drawing/2014/main" id="{2EE57AB4-730D-44E5-BA9D-AABC43FF5F53}"/>
              </a:ext>
            </a:extLst>
          </p:cNvPr>
          <p:cNvSpPr>
            <a:spLocks noGrp="1"/>
          </p:cNvSpPr>
          <p:nvPr>
            <p:ph idx="1"/>
          </p:nvPr>
        </p:nvSpPr>
        <p:spPr/>
        <p:txBody>
          <a:bodyPr/>
          <a:lstStyle/>
          <a:p>
            <a:pPr marL="457200" indent="-457200">
              <a:buFont typeface="Arial" panose="020B0604020202020204" pitchFamily="34" charset="0"/>
              <a:buChar char="•"/>
            </a:pPr>
            <a:r>
              <a:rPr lang="en-US" dirty="0"/>
              <a:t>“No specific ethical principles for use of AI for health have yet been proposed for adoption worldwide” [WHO 2021]</a:t>
            </a:r>
          </a:p>
          <a:p>
            <a:pPr marL="457200" indent="-457200">
              <a:buFont typeface="Arial" panose="020B0604020202020204" pitchFamily="34" charset="0"/>
              <a:buChar char="•"/>
            </a:pPr>
            <a:r>
              <a:rPr lang="en-US" dirty="0"/>
              <a:t>AI in healthcare opens the issues of safety and responsibility at scale</a:t>
            </a:r>
          </a:p>
          <a:p>
            <a:pPr marL="457200" indent="-457200">
              <a:buFont typeface="Arial" panose="020B0604020202020204" pitchFamily="34" charset="0"/>
              <a:buChar char="•"/>
            </a:pPr>
            <a:r>
              <a:rPr lang="en-US" dirty="0"/>
              <a:t>Lack of regulation means that in case of misalignment of corporate incentives vs. public good, the former may dominate</a:t>
            </a:r>
          </a:p>
          <a:p>
            <a:pPr marL="457200" indent="-457200">
              <a:buFont typeface="Arial" panose="020B0604020202020204" pitchFamily="34" charset="0"/>
              <a:buChar char="•"/>
            </a:pPr>
            <a:r>
              <a:rPr lang="en-US" dirty="0"/>
              <a:t>Given the lack of complimentary expertise in both healthcare and machine learning it is often not clear what constitutes responsible AI in healthcare and what needs to be regulated</a:t>
            </a:r>
          </a:p>
          <a:p>
            <a:pPr marL="457200" indent="-457200">
              <a:buFont typeface="Arial" panose="020B0604020202020204" pitchFamily="34" charset="0"/>
              <a:buChar char="•"/>
            </a:pPr>
            <a:endParaRPr lang="en-US" dirty="0"/>
          </a:p>
        </p:txBody>
      </p:sp>
    </p:spTree>
    <p:extLst>
      <p:ext uri="{BB962C8B-B14F-4D97-AF65-F5344CB8AC3E}">
        <p14:creationId xmlns:p14="http://schemas.microsoft.com/office/powerpoint/2010/main" val="134733618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FE269-A1D7-4550-87B4-98029F7340C3}"/>
              </a:ext>
            </a:extLst>
          </p:cNvPr>
          <p:cNvSpPr>
            <a:spLocks noGrp="1"/>
          </p:cNvSpPr>
          <p:nvPr>
            <p:ph type="title"/>
          </p:nvPr>
        </p:nvSpPr>
        <p:spPr>
          <a:xfrm>
            <a:off x="434788" y="365125"/>
            <a:ext cx="10515600" cy="1325563"/>
          </a:xfrm>
        </p:spPr>
        <p:txBody>
          <a:bodyPr/>
          <a:lstStyle/>
          <a:p>
            <a:r>
              <a:rPr lang="en-US" dirty="0"/>
              <a:t>Ethics Washing in Healthcare AI</a:t>
            </a:r>
          </a:p>
        </p:txBody>
      </p:sp>
      <p:sp>
        <p:nvSpPr>
          <p:cNvPr id="3" name="Content Placeholder 2">
            <a:extLst>
              <a:ext uri="{FF2B5EF4-FFF2-40B4-BE49-F238E27FC236}">
                <a16:creationId xmlns:a16="http://schemas.microsoft.com/office/drawing/2014/main" id="{D572D70C-1685-46FD-B092-58D8BD26B4C8}"/>
              </a:ext>
            </a:extLst>
          </p:cNvPr>
          <p:cNvSpPr>
            <a:spLocks noGrp="1"/>
          </p:cNvSpPr>
          <p:nvPr>
            <p:ph idx="1"/>
          </p:nvPr>
        </p:nvSpPr>
        <p:spPr/>
        <p:txBody>
          <a:bodyPr/>
          <a:lstStyle/>
          <a:p>
            <a:pPr marL="457200" indent="-457200">
              <a:buFont typeface="Arial" panose="020B0604020202020204" pitchFamily="34" charset="0"/>
              <a:buChar char="•"/>
            </a:pPr>
            <a:r>
              <a:rPr lang="en-US" dirty="0"/>
              <a:t>“Ethics” in the tech industry is being used for calls for Self-Regulation</a:t>
            </a:r>
          </a:p>
          <a:p>
            <a:pPr marL="457200" indent="-457200">
              <a:buFont typeface="Arial" panose="020B0604020202020204" pitchFamily="34" charset="0"/>
              <a:buChar char="•"/>
            </a:pPr>
            <a:r>
              <a:rPr lang="en-US" b="1" dirty="0"/>
              <a:t>Ethics Washing: </a:t>
            </a:r>
            <a:r>
              <a:rPr lang="en-US" dirty="0"/>
              <a:t>Use of “ethics” with shallow appearance of ethical behavior to ward-off regulation</a:t>
            </a:r>
          </a:p>
          <a:p>
            <a:pPr marL="457200" indent="-457200">
              <a:buFont typeface="Arial" panose="020B0604020202020204" pitchFamily="34" charset="0"/>
              <a:buChar char="•"/>
            </a:pPr>
            <a:r>
              <a:rPr lang="en-US" b="1" dirty="0"/>
              <a:t>Ethics Bashing: </a:t>
            </a:r>
            <a:r>
              <a:rPr lang="en-US" dirty="0"/>
              <a:t>Ethics being trivialized as having an ethics board or a plan for self-governance rather than a mode of thinking, as a consequence of ethics washing</a:t>
            </a:r>
          </a:p>
          <a:p>
            <a:pPr marL="457200" indent="-457200">
              <a:buFont typeface="Arial" panose="020B0604020202020204" pitchFamily="34" charset="0"/>
              <a:buChar char="•"/>
            </a:pPr>
            <a:endParaRPr lang="en-US" dirty="0"/>
          </a:p>
        </p:txBody>
      </p:sp>
      <p:sp>
        <p:nvSpPr>
          <p:cNvPr id="4" name="TextBox 3">
            <a:extLst>
              <a:ext uri="{FF2B5EF4-FFF2-40B4-BE49-F238E27FC236}">
                <a16:creationId xmlns:a16="http://schemas.microsoft.com/office/drawing/2014/main" id="{A1E86AB8-8777-437B-97D4-F50A3663ECD7}"/>
              </a:ext>
            </a:extLst>
          </p:cNvPr>
          <p:cNvSpPr txBox="1"/>
          <p:nvPr/>
        </p:nvSpPr>
        <p:spPr>
          <a:xfrm>
            <a:off x="8855011" y="6326695"/>
            <a:ext cx="2811411" cy="369332"/>
          </a:xfrm>
          <a:prstGeom prst="rect">
            <a:avLst/>
          </a:prstGeom>
          <a:noFill/>
        </p:spPr>
        <p:txBody>
          <a:bodyPr wrap="none" rtlCol="0">
            <a:spAutoFit/>
          </a:bodyPr>
          <a:lstStyle/>
          <a:p>
            <a:r>
              <a:rPr lang="en-US" dirty="0"/>
              <a:t>[Wagner 2018; Bietti2020]</a:t>
            </a:r>
          </a:p>
        </p:txBody>
      </p:sp>
    </p:spTree>
    <p:extLst>
      <p:ext uri="{BB962C8B-B14F-4D97-AF65-F5344CB8AC3E}">
        <p14:creationId xmlns:p14="http://schemas.microsoft.com/office/powerpoint/2010/main" val="261909298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9F57C8-C8A6-4D77-B5CC-463681C60DE4}"/>
              </a:ext>
            </a:extLst>
          </p:cNvPr>
          <p:cNvSpPr>
            <a:spLocks noGrp="1"/>
          </p:cNvSpPr>
          <p:nvPr>
            <p:ph type="title"/>
          </p:nvPr>
        </p:nvSpPr>
        <p:spPr/>
        <p:txBody>
          <a:bodyPr/>
          <a:lstStyle/>
          <a:p>
            <a:r>
              <a:rPr lang="en-US" dirty="0"/>
              <a:t>Regulating AI: Opportunities for the AI expert</a:t>
            </a:r>
          </a:p>
        </p:txBody>
      </p:sp>
      <p:pic>
        <p:nvPicPr>
          <p:cNvPr id="3" name="Picture 2">
            <a:extLst>
              <a:ext uri="{FF2B5EF4-FFF2-40B4-BE49-F238E27FC236}">
                <a16:creationId xmlns:a16="http://schemas.microsoft.com/office/drawing/2014/main" id="{A88FB9F8-0EC6-450E-AF12-7C135B0DACCB}"/>
              </a:ext>
            </a:extLst>
          </p:cNvPr>
          <p:cNvPicPr>
            <a:picLocks noChangeAspect="1"/>
          </p:cNvPicPr>
          <p:nvPr/>
        </p:nvPicPr>
        <p:blipFill>
          <a:blip r:embed="rId2"/>
          <a:stretch>
            <a:fillRect/>
          </a:stretch>
        </p:blipFill>
        <p:spPr>
          <a:xfrm>
            <a:off x="11474038" y="323069"/>
            <a:ext cx="566348" cy="566348"/>
          </a:xfrm>
          <a:prstGeom prst="rect">
            <a:avLst/>
          </a:prstGeom>
        </p:spPr>
      </p:pic>
    </p:spTree>
    <p:extLst>
      <p:ext uri="{BB962C8B-B14F-4D97-AF65-F5344CB8AC3E}">
        <p14:creationId xmlns:p14="http://schemas.microsoft.com/office/powerpoint/2010/main" val="24939894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68BA832-B561-493F-9FD5-BA371F3A9E50}"/>
              </a:ext>
            </a:extLst>
          </p:cNvPr>
          <p:cNvSpPr>
            <a:spLocks noGrp="1"/>
          </p:cNvSpPr>
          <p:nvPr>
            <p:ph idx="1"/>
          </p:nvPr>
        </p:nvSpPr>
        <p:spPr>
          <a:xfrm>
            <a:off x="752841" y="1583703"/>
            <a:ext cx="10515600" cy="3690593"/>
          </a:xfrm>
        </p:spPr>
        <p:txBody>
          <a:bodyPr/>
          <a:lstStyle/>
          <a:p>
            <a:pPr algn="just"/>
            <a:r>
              <a:rPr lang="en-US" b="0" i="0" dirty="0">
                <a:solidFill>
                  <a:srgbClr val="1A1A1A"/>
                </a:solidFill>
                <a:effectLst/>
              </a:rPr>
              <a:t>“We’re headed toward a zero-code world, where AI writes it for you or you just say what you want and natural language processing takes care of the rest. The pace will be tremendously faster than what we’re seeing today. The question is, how do we align our regulations to that radically different development timeline?”</a:t>
            </a:r>
          </a:p>
          <a:p>
            <a:pPr algn="just"/>
            <a:endParaRPr lang="en-US" b="0" i="0" dirty="0">
              <a:solidFill>
                <a:srgbClr val="1A1A1A"/>
              </a:solidFill>
              <a:effectLst/>
            </a:endParaRPr>
          </a:p>
          <a:p>
            <a:pPr algn="r"/>
            <a:r>
              <a:rPr lang="en-US" dirty="0">
                <a:solidFill>
                  <a:srgbClr val="1A1A1A"/>
                </a:solidFill>
              </a:rPr>
              <a:t>- </a:t>
            </a:r>
            <a:r>
              <a:rPr lang="en-US" dirty="0" err="1">
                <a:solidFill>
                  <a:srgbClr val="1A1A1A"/>
                </a:solidFill>
              </a:rPr>
              <a:t>Bakul</a:t>
            </a:r>
            <a:r>
              <a:rPr lang="en-US" dirty="0">
                <a:solidFill>
                  <a:srgbClr val="1A1A1A"/>
                </a:solidFill>
              </a:rPr>
              <a:t> Patel, Digital Health Center of Excellence, FDA</a:t>
            </a:r>
            <a:endParaRPr lang="en-US" dirty="0"/>
          </a:p>
        </p:txBody>
      </p:sp>
      <p:sp>
        <p:nvSpPr>
          <p:cNvPr id="4" name="TextBox 3">
            <a:extLst>
              <a:ext uri="{FF2B5EF4-FFF2-40B4-BE49-F238E27FC236}">
                <a16:creationId xmlns:a16="http://schemas.microsoft.com/office/drawing/2014/main" id="{081F108B-B5E6-40A1-A16F-13ACA2A281DA}"/>
              </a:ext>
            </a:extLst>
          </p:cNvPr>
          <p:cNvSpPr txBox="1"/>
          <p:nvPr/>
        </p:nvSpPr>
        <p:spPr>
          <a:xfrm>
            <a:off x="9603420" y="6075624"/>
            <a:ext cx="1569019" cy="369332"/>
          </a:xfrm>
          <a:prstGeom prst="rect">
            <a:avLst/>
          </a:prstGeom>
          <a:noFill/>
        </p:spPr>
        <p:txBody>
          <a:bodyPr wrap="none" rtlCol="0">
            <a:spAutoFit/>
          </a:bodyPr>
          <a:lstStyle/>
          <a:p>
            <a:r>
              <a:rPr lang="en-US" dirty="0">
                <a:latin typeface="+mj-lt"/>
              </a:rPr>
              <a:t>[</a:t>
            </a:r>
            <a:r>
              <a:rPr lang="en-US" dirty="0" err="1">
                <a:latin typeface="+mj-lt"/>
              </a:rPr>
              <a:t>Molteni</a:t>
            </a:r>
            <a:r>
              <a:rPr lang="en-US" dirty="0">
                <a:latin typeface="+mj-lt"/>
              </a:rPr>
              <a:t> 2017]</a:t>
            </a:r>
          </a:p>
        </p:txBody>
      </p:sp>
    </p:spTree>
    <p:extLst>
      <p:ext uri="{BB962C8B-B14F-4D97-AF65-F5344CB8AC3E}">
        <p14:creationId xmlns:p14="http://schemas.microsoft.com/office/powerpoint/2010/main" val="38881098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7F0F55D-1B33-404D-8E6B-3C247CF1449D}"/>
              </a:ext>
            </a:extLst>
          </p:cNvPr>
          <p:cNvSpPr>
            <a:spLocks noGrp="1"/>
          </p:cNvSpPr>
          <p:nvPr>
            <p:ph idx="1"/>
          </p:nvPr>
        </p:nvSpPr>
        <p:spPr>
          <a:xfrm>
            <a:off x="434789" y="1825625"/>
            <a:ext cx="7664824" cy="4351338"/>
          </a:xfrm>
        </p:spPr>
        <p:txBody>
          <a:bodyPr/>
          <a:lstStyle/>
          <a:p>
            <a:pPr marL="457200" indent="-457200">
              <a:buFont typeface="Arial" panose="020B0604020202020204" pitchFamily="34" charset="0"/>
              <a:buChar char="•"/>
            </a:pPr>
            <a:r>
              <a:rPr lang="en-US" dirty="0"/>
              <a:t>Regulations and guidelines for medical devices, real world usage of medical software are often opaque to machine learning and AI experts</a:t>
            </a:r>
          </a:p>
          <a:p>
            <a:pPr marL="457200" indent="-457200">
              <a:buFont typeface="Arial" panose="020B0604020202020204" pitchFamily="34" charset="0"/>
              <a:buChar char="•"/>
            </a:pPr>
            <a:r>
              <a:rPr lang="en-US" dirty="0"/>
              <a:t>Many researches are unaware of even how to start navigating the regulatory space</a:t>
            </a:r>
          </a:p>
          <a:p>
            <a:pPr marL="457200" indent="-457200">
              <a:buFont typeface="Arial" panose="020B0604020202020204" pitchFamily="34" charset="0"/>
              <a:buChar char="•"/>
            </a:pPr>
            <a:r>
              <a:rPr lang="en-US" dirty="0"/>
              <a:t>The parameters defined by regulatory bodies can be a great starting point for creating ethical, accountable and responsible AI systems in healthcare</a:t>
            </a:r>
          </a:p>
          <a:p>
            <a:pPr marL="457200" indent="-457200">
              <a:buFont typeface="Arial" panose="020B0604020202020204" pitchFamily="34" charset="0"/>
              <a:buChar char="•"/>
            </a:pPr>
            <a:endParaRPr lang="en-US" dirty="0"/>
          </a:p>
        </p:txBody>
      </p:sp>
      <p:sp>
        <p:nvSpPr>
          <p:cNvPr id="3" name="Title 2">
            <a:extLst>
              <a:ext uri="{FF2B5EF4-FFF2-40B4-BE49-F238E27FC236}">
                <a16:creationId xmlns:a16="http://schemas.microsoft.com/office/drawing/2014/main" id="{FAC01866-8EB5-4B23-BC65-1BC39BD13114}"/>
              </a:ext>
            </a:extLst>
          </p:cNvPr>
          <p:cNvSpPr>
            <a:spLocks noGrp="1"/>
          </p:cNvSpPr>
          <p:nvPr>
            <p:ph type="title"/>
          </p:nvPr>
        </p:nvSpPr>
        <p:spPr/>
        <p:txBody>
          <a:bodyPr/>
          <a:lstStyle/>
          <a:p>
            <a:r>
              <a:rPr lang="en-US" dirty="0"/>
              <a:t>Motivation: </a:t>
            </a:r>
            <a:r>
              <a:rPr lang="en-US" dirty="0" err="1"/>
              <a:t>SaMD</a:t>
            </a:r>
            <a:r>
              <a:rPr lang="en-US" dirty="0"/>
              <a:t> Regulations for AI/ML Community</a:t>
            </a:r>
          </a:p>
        </p:txBody>
      </p:sp>
      <p:pic>
        <p:nvPicPr>
          <p:cNvPr id="4" name="Picture 3">
            <a:extLst>
              <a:ext uri="{FF2B5EF4-FFF2-40B4-BE49-F238E27FC236}">
                <a16:creationId xmlns:a16="http://schemas.microsoft.com/office/drawing/2014/main" id="{604F2882-C92D-4F93-B742-EBD125D1D193}"/>
              </a:ext>
            </a:extLst>
          </p:cNvPr>
          <p:cNvPicPr>
            <a:picLocks noChangeAspect="1"/>
          </p:cNvPicPr>
          <p:nvPr/>
        </p:nvPicPr>
        <p:blipFill>
          <a:blip r:embed="rId2"/>
          <a:stretch>
            <a:fillRect/>
          </a:stretch>
        </p:blipFill>
        <p:spPr>
          <a:xfrm>
            <a:off x="11474038" y="323069"/>
            <a:ext cx="566348" cy="566348"/>
          </a:xfrm>
          <a:prstGeom prst="rect">
            <a:avLst/>
          </a:prstGeom>
        </p:spPr>
      </p:pic>
      <p:pic>
        <p:nvPicPr>
          <p:cNvPr id="7" name="Picture 6" descr="A screenshot of a video game&#10;&#10;Description automatically generated with medium confidence">
            <a:extLst>
              <a:ext uri="{FF2B5EF4-FFF2-40B4-BE49-F238E27FC236}">
                <a16:creationId xmlns:a16="http://schemas.microsoft.com/office/drawing/2014/main" id="{E6823670-D538-4B2A-ABC3-B7EE6C20853C}"/>
              </a:ext>
            </a:extLst>
          </p:cNvPr>
          <p:cNvPicPr>
            <a:picLocks noChangeAspect="1"/>
          </p:cNvPicPr>
          <p:nvPr/>
        </p:nvPicPr>
        <p:blipFill>
          <a:blip r:embed="rId3"/>
          <a:stretch>
            <a:fillRect/>
          </a:stretch>
        </p:blipFill>
        <p:spPr>
          <a:xfrm>
            <a:off x="8099612" y="1776727"/>
            <a:ext cx="3657600" cy="4191856"/>
          </a:xfrm>
          <a:prstGeom prst="rect">
            <a:avLst/>
          </a:prstGeom>
        </p:spPr>
      </p:pic>
    </p:spTree>
    <p:extLst>
      <p:ext uri="{BB962C8B-B14F-4D97-AF65-F5344CB8AC3E}">
        <p14:creationId xmlns:p14="http://schemas.microsoft.com/office/powerpoint/2010/main" val="69684248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Table, timeline&#10;&#10;Description automatically generated">
            <a:extLst>
              <a:ext uri="{FF2B5EF4-FFF2-40B4-BE49-F238E27FC236}">
                <a16:creationId xmlns:a16="http://schemas.microsoft.com/office/drawing/2014/main" id="{E1E2AF21-ABA6-421B-85A4-6B7A78838095}"/>
              </a:ext>
            </a:extLst>
          </p:cNvPr>
          <p:cNvPicPr>
            <a:picLocks noGrp="1" noChangeAspect="1"/>
          </p:cNvPicPr>
          <p:nvPr>
            <p:ph idx="1"/>
          </p:nvPr>
        </p:nvPicPr>
        <p:blipFill rotWithShape="1">
          <a:blip r:embed="rId2"/>
          <a:srcRect t="9113"/>
          <a:stretch/>
        </p:blipFill>
        <p:spPr>
          <a:xfrm>
            <a:off x="2113495" y="1878495"/>
            <a:ext cx="7476237" cy="3954809"/>
          </a:xfrm>
        </p:spPr>
      </p:pic>
      <p:sp>
        <p:nvSpPr>
          <p:cNvPr id="3" name="Title 2">
            <a:extLst>
              <a:ext uri="{FF2B5EF4-FFF2-40B4-BE49-F238E27FC236}">
                <a16:creationId xmlns:a16="http://schemas.microsoft.com/office/drawing/2014/main" id="{4047A1FE-16BF-40EA-B443-307C5DD4A3F5}"/>
              </a:ext>
            </a:extLst>
          </p:cNvPr>
          <p:cNvSpPr>
            <a:spLocks noGrp="1"/>
          </p:cNvSpPr>
          <p:nvPr>
            <p:ph type="title"/>
          </p:nvPr>
        </p:nvSpPr>
        <p:spPr/>
        <p:txBody>
          <a:bodyPr/>
          <a:lstStyle/>
          <a:p>
            <a:r>
              <a:rPr lang="en-US" dirty="0"/>
              <a:t>Responsible AI across the AI/ML Life Cycle</a:t>
            </a:r>
          </a:p>
        </p:txBody>
      </p:sp>
      <p:sp>
        <p:nvSpPr>
          <p:cNvPr id="6" name="TextBox 5">
            <a:extLst>
              <a:ext uri="{FF2B5EF4-FFF2-40B4-BE49-F238E27FC236}">
                <a16:creationId xmlns:a16="http://schemas.microsoft.com/office/drawing/2014/main" id="{3E2E1DE5-054B-4A8E-9D82-606E13F5B1C9}"/>
              </a:ext>
            </a:extLst>
          </p:cNvPr>
          <p:cNvSpPr txBox="1"/>
          <p:nvPr/>
        </p:nvSpPr>
        <p:spPr>
          <a:xfrm>
            <a:off x="3776636" y="5964099"/>
            <a:ext cx="5081391" cy="369332"/>
          </a:xfrm>
          <a:prstGeom prst="rect">
            <a:avLst/>
          </a:prstGeom>
          <a:noFill/>
        </p:spPr>
        <p:txBody>
          <a:bodyPr wrap="none" rtlCol="0">
            <a:spAutoFit/>
          </a:bodyPr>
          <a:lstStyle/>
          <a:p>
            <a:r>
              <a:rPr lang="en-US" dirty="0"/>
              <a:t>[IT Modernization </a:t>
            </a:r>
            <a:r>
              <a:rPr lang="en-US" dirty="0" err="1"/>
              <a:t>CoE</a:t>
            </a:r>
            <a:r>
              <a:rPr lang="en-US" dirty="0"/>
              <a:t>; OECD Legal Instruments]</a:t>
            </a:r>
          </a:p>
        </p:txBody>
      </p:sp>
    </p:spTree>
    <p:extLst>
      <p:ext uri="{BB962C8B-B14F-4D97-AF65-F5344CB8AC3E}">
        <p14:creationId xmlns:p14="http://schemas.microsoft.com/office/powerpoint/2010/main" val="183634665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7655288-AE63-4F70-BD4F-AAF599886BCB}"/>
              </a:ext>
            </a:extLst>
          </p:cNvPr>
          <p:cNvSpPr>
            <a:spLocks noGrp="1"/>
          </p:cNvSpPr>
          <p:nvPr>
            <p:ph type="title"/>
          </p:nvPr>
        </p:nvSpPr>
        <p:spPr/>
        <p:txBody>
          <a:bodyPr/>
          <a:lstStyle/>
          <a:p>
            <a:r>
              <a:rPr lang="en-US" dirty="0"/>
              <a:t>Responsible AI across the ML Cycle Revisited</a:t>
            </a:r>
          </a:p>
        </p:txBody>
      </p:sp>
      <p:pic>
        <p:nvPicPr>
          <p:cNvPr id="5" name="Picture 4" descr="A picture containing calendar&#10;&#10;Description automatically generated">
            <a:extLst>
              <a:ext uri="{FF2B5EF4-FFF2-40B4-BE49-F238E27FC236}">
                <a16:creationId xmlns:a16="http://schemas.microsoft.com/office/drawing/2014/main" id="{3B3EFD0B-D8C6-4FC7-B46C-D67511974183}"/>
              </a:ext>
            </a:extLst>
          </p:cNvPr>
          <p:cNvPicPr>
            <a:picLocks noChangeAspect="1"/>
          </p:cNvPicPr>
          <p:nvPr/>
        </p:nvPicPr>
        <p:blipFill>
          <a:blip r:embed="rId2"/>
          <a:stretch>
            <a:fillRect/>
          </a:stretch>
        </p:blipFill>
        <p:spPr>
          <a:xfrm>
            <a:off x="0" y="2018694"/>
            <a:ext cx="12192000" cy="3581104"/>
          </a:xfrm>
          <a:prstGeom prst="rect">
            <a:avLst/>
          </a:prstGeom>
        </p:spPr>
      </p:pic>
    </p:spTree>
    <p:extLst>
      <p:ext uri="{BB962C8B-B14F-4D97-AF65-F5344CB8AC3E}">
        <p14:creationId xmlns:p14="http://schemas.microsoft.com/office/powerpoint/2010/main" val="235773575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C2452-D0E0-DE41-97E6-AD646D01DED1}"/>
              </a:ext>
            </a:extLst>
          </p:cNvPr>
          <p:cNvSpPr>
            <a:spLocks noGrp="1"/>
          </p:cNvSpPr>
          <p:nvPr>
            <p:ph type="title"/>
          </p:nvPr>
        </p:nvSpPr>
        <p:spPr/>
        <p:txBody>
          <a:bodyPr/>
          <a:lstStyle/>
          <a:p>
            <a:r>
              <a:rPr lang="en-US"/>
              <a:t>Stakeholders in the Machine Learning Cycle</a:t>
            </a:r>
          </a:p>
        </p:txBody>
      </p:sp>
      <p:pic>
        <p:nvPicPr>
          <p:cNvPr id="8" name="Picture 7">
            <a:extLst>
              <a:ext uri="{FF2B5EF4-FFF2-40B4-BE49-F238E27FC236}">
                <a16:creationId xmlns:a16="http://schemas.microsoft.com/office/drawing/2014/main" id="{D8A31F64-B16A-4BFC-93E1-16AE89C6C6A0}"/>
              </a:ext>
            </a:extLst>
          </p:cNvPr>
          <p:cNvPicPr>
            <a:picLocks noChangeAspect="1"/>
          </p:cNvPicPr>
          <p:nvPr/>
        </p:nvPicPr>
        <p:blipFill>
          <a:blip r:embed="rId3"/>
          <a:stretch>
            <a:fillRect/>
          </a:stretch>
        </p:blipFill>
        <p:spPr>
          <a:xfrm>
            <a:off x="11420341" y="126686"/>
            <a:ext cx="566348" cy="566348"/>
          </a:xfrm>
          <a:prstGeom prst="rect">
            <a:avLst/>
          </a:prstGeom>
        </p:spPr>
      </p:pic>
      <p:graphicFrame>
        <p:nvGraphicFramePr>
          <p:cNvPr id="4" name="Table 12">
            <a:extLst>
              <a:ext uri="{FF2B5EF4-FFF2-40B4-BE49-F238E27FC236}">
                <a16:creationId xmlns:a16="http://schemas.microsoft.com/office/drawing/2014/main" id="{BE08251B-64F5-4713-8486-B1C4CA40A303}"/>
              </a:ext>
            </a:extLst>
          </p:cNvPr>
          <p:cNvGraphicFramePr>
            <a:graphicFrameLocks noGrp="1"/>
          </p:cNvGraphicFramePr>
          <p:nvPr>
            <p:extLst>
              <p:ext uri="{D42A27DB-BD31-4B8C-83A1-F6EECF244321}">
                <p14:modId xmlns:p14="http://schemas.microsoft.com/office/powerpoint/2010/main" val="3397559149"/>
              </p:ext>
            </p:extLst>
          </p:nvPr>
        </p:nvGraphicFramePr>
        <p:xfrm>
          <a:off x="841471" y="1063784"/>
          <a:ext cx="11145218" cy="5485796"/>
        </p:xfrm>
        <a:graphic>
          <a:graphicData uri="http://schemas.openxmlformats.org/drawingml/2006/table">
            <a:tbl>
              <a:tblPr firstRow="1" bandRow="1">
                <a:tableStyleId>{2D5ABB26-0587-4C30-8999-92F81FD0307C}</a:tableStyleId>
              </a:tblPr>
              <a:tblGrid>
                <a:gridCol w="2972626">
                  <a:extLst>
                    <a:ext uri="{9D8B030D-6E8A-4147-A177-3AD203B41FA5}">
                      <a16:colId xmlns:a16="http://schemas.microsoft.com/office/drawing/2014/main" val="353622113"/>
                    </a:ext>
                  </a:extLst>
                </a:gridCol>
                <a:gridCol w="8172592">
                  <a:extLst>
                    <a:ext uri="{9D8B030D-6E8A-4147-A177-3AD203B41FA5}">
                      <a16:colId xmlns:a16="http://schemas.microsoft.com/office/drawing/2014/main" val="2833330277"/>
                    </a:ext>
                  </a:extLst>
                </a:gridCol>
              </a:tblGrid>
              <a:tr h="1023582">
                <a:tc>
                  <a:txBody>
                    <a:bodyPr/>
                    <a:lstStyle/>
                    <a:p>
                      <a:r>
                        <a:rPr lang="en-US" dirty="0"/>
                        <a:t>Model Design</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Review the goal of the ML model with diverse and representative stakeholders</a:t>
                      </a:r>
                    </a:p>
                    <a:p>
                      <a:pPr marL="285750" marR="0" lvl="0" indent="-285750" algn="l">
                        <a:lnSpc>
                          <a:spcPct val="100000"/>
                        </a:lnSpc>
                        <a:spcBef>
                          <a:spcPts val="0"/>
                        </a:spcBef>
                        <a:spcAft>
                          <a:spcPts val="0"/>
                        </a:spcAft>
                        <a:buClrTx/>
                        <a:buSzTx/>
                        <a:buFont typeface="Arial" panose="020B0604020202020204" pitchFamily="34" charset="0"/>
                        <a:buChar char="•"/>
                      </a:pPr>
                      <a:r>
                        <a:rPr lang="en-US" dirty="0"/>
                        <a:t>Evaluate current initiatives which may be interacting with proposed model / workflow and consider what downstream consequences may be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Discuss ethical concerns about model use and / or misuse</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87865976"/>
                  </a:ext>
                </a:extLst>
              </a:tr>
              <a:tr h="1031758">
                <a:tc>
                  <a:txBody>
                    <a:bodyPr/>
                    <a:lstStyle/>
                    <a:p>
                      <a:r>
                        <a:rPr lang="en-US" dirty="0"/>
                        <a:t>Data Collection</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Determine which features and which patient groups should be considered protected or surrogates of protected</a:t>
                      </a:r>
                    </a:p>
                    <a:p>
                      <a:pPr marL="285750" marR="0" lvl="0" indent="-285750" algn="l">
                        <a:lnSpc>
                          <a:spcPct val="100000"/>
                        </a:lnSpc>
                        <a:spcBef>
                          <a:spcPts val="0"/>
                        </a:spcBef>
                        <a:spcAft>
                          <a:spcPts val="0"/>
                        </a:spcAft>
                        <a:buClrTx/>
                        <a:buSzTx/>
                        <a:buFont typeface="Arial" panose="020B0604020202020204" pitchFamily="34" charset="0"/>
                        <a:buChar char="•"/>
                      </a:pPr>
                      <a:r>
                        <a:rPr lang="en-US" dirty="0"/>
                        <a:t>Evaluate relationship between surrogate and outcome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Assess if the protected groups are adequately represented.</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96156150"/>
                  </a:ext>
                </a:extLst>
              </a:tr>
              <a:tr h="685498">
                <a:tc>
                  <a:txBody>
                    <a:bodyPr/>
                    <a:lstStyle/>
                    <a:p>
                      <a:r>
                        <a:rPr lang="en-US" dirty="0"/>
                        <a:t>Training</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indent="-285750">
                        <a:buFont typeface="Arial" panose="020B0604020202020204" pitchFamily="34" charset="0"/>
                        <a:buChar char="•"/>
                      </a:pPr>
                      <a:r>
                        <a:rPr lang="en-US" dirty="0"/>
                        <a:t>Apply pre-processing, in-processing and post-processing techniques to make the model more fair</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5517712"/>
                  </a:ext>
                </a:extLst>
              </a:tr>
              <a:tr h="685498">
                <a:tc>
                  <a:txBody>
                    <a:bodyPr/>
                    <a:lstStyle/>
                    <a:p>
                      <a:r>
                        <a:rPr lang="en-US" dirty="0"/>
                        <a:t>Evaluation</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indent="-285750">
                        <a:buFont typeface="Arial" panose="020B0604020202020204" pitchFamily="34" charset="0"/>
                        <a:buChar char="•"/>
                      </a:pPr>
                      <a:r>
                        <a:rPr lang="en-US" dirty="0"/>
                        <a:t>Engage with stakeholders, patient groups representatives, data scientists, machine learning experts to determine what are appropriate evaluation metrics given the use case</a:t>
                      </a:r>
                    </a:p>
                    <a:p>
                      <a:pPr marL="285750" lvl="0" indent="-285750">
                        <a:buFont typeface="Arial" panose="020B0604020202020204" pitchFamily="34" charset="0"/>
                        <a:buChar char="•"/>
                      </a:pPr>
                      <a:r>
                        <a:rPr lang="en-US" dirty="0"/>
                        <a:t>Determine what processes will be affected by different model outputs (allocation)</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3002811"/>
                  </a:ext>
                </a:extLst>
              </a:tr>
              <a:tr h="685498">
                <a:tc>
                  <a:txBody>
                    <a:bodyPr/>
                    <a:lstStyle/>
                    <a:p>
                      <a:r>
                        <a:rPr lang="en-US" dirty="0"/>
                        <a:t>Deployment and Review</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indent="-285750">
                        <a:buFont typeface="Arial" panose="020B0604020202020204" pitchFamily="34" charset="0"/>
                        <a:buChar char="•"/>
                      </a:pPr>
                      <a:r>
                        <a:rPr lang="en-US" dirty="0"/>
                        <a:t>Monitor the results and periodically check with the stakeholders regarding how the model is affecting them</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30746749"/>
                  </a:ext>
                </a:extLst>
              </a:tr>
            </a:tbl>
          </a:graphicData>
        </a:graphic>
      </p:graphicFrame>
    </p:spTree>
    <p:extLst>
      <p:ext uri="{BB962C8B-B14F-4D97-AF65-F5344CB8AC3E}">
        <p14:creationId xmlns:p14="http://schemas.microsoft.com/office/powerpoint/2010/main" val="422691340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9DD3C8-0E62-4347-B5DA-3DEAFB2D54B4}"/>
              </a:ext>
            </a:extLst>
          </p:cNvPr>
          <p:cNvSpPr>
            <a:spLocks noGrp="1"/>
          </p:cNvSpPr>
          <p:nvPr>
            <p:ph type="title"/>
          </p:nvPr>
        </p:nvSpPr>
        <p:spPr/>
        <p:txBody>
          <a:bodyPr vert="horz" lIns="91440" tIns="45720" rIns="91440" bIns="45720" rtlCol="0" anchor="ctr">
            <a:normAutofit/>
          </a:bodyPr>
          <a:lstStyle/>
          <a:p>
            <a:r>
              <a:rPr lang="en-US" sz="3800" kern="1200">
                <a:solidFill>
                  <a:srgbClr val="FFFFFF"/>
                </a:solidFill>
              </a:rPr>
              <a:t>Data: Trouble with Labels</a:t>
            </a:r>
          </a:p>
        </p:txBody>
      </p:sp>
      <p:sp>
        <p:nvSpPr>
          <p:cNvPr id="3" name="Rectangle 2">
            <a:extLst>
              <a:ext uri="{FF2B5EF4-FFF2-40B4-BE49-F238E27FC236}">
                <a16:creationId xmlns:a16="http://schemas.microsoft.com/office/drawing/2014/main" id="{CD0C4C71-1398-2A4D-8C4C-97C524F6876D}"/>
              </a:ext>
            </a:extLst>
          </p:cNvPr>
          <p:cNvSpPr/>
          <p:nvPr/>
        </p:nvSpPr>
        <p:spPr>
          <a:xfrm>
            <a:off x="446213" y="1278294"/>
            <a:ext cx="7999698" cy="4719383"/>
          </a:xfrm>
          <a:prstGeom prst="rect">
            <a:avLst/>
          </a:prstGeom>
        </p:spPr>
        <p:txBody>
          <a:bodyPr vert="horz" lIns="91440" tIns="45720" rIns="91440" bIns="45720" rtlCol="0" anchor="ctr">
            <a:normAutofit fontScale="92500" lnSpcReduction="10000"/>
          </a:bodyPr>
          <a:lstStyle/>
          <a:p>
            <a:pPr marL="342900" indent="-228600">
              <a:lnSpc>
                <a:spcPct val="90000"/>
              </a:lnSpc>
              <a:spcAft>
                <a:spcPts val="600"/>
              </a:spcAft>
              <a:buFont typeface="Arial" panose="020B0604020202020204" pitchFamily="34" charset="0"/>
              <a:buChar char="•"/>
            </a:pPr>
            <a:r>
              <a:rPr lang="en-US" sz="2600" dirty="0">
                <a:latin typeface="Segoe UI Light" panose="020B0502040204020203" pitchFamily="34" charset="0"/>
                <a:cs typeface="Segoe UI Light" panose="020B0502040204020203" pitchFamily="34" charset="0"/>
              </a:rPr>
              <a:t>Data labels are generally derived from the Electronic Health Records (EHRs)</a:t>
            </a:r>
          </a:p>
          <a:p>
            <a:pPr marL="342900" indent="-228600">
              <a:lnSpc>
                <a:spcPct val="90000"/>
              </a:lnSpc>
              <a:spcAft>
                <a:spcPts val="600"/>
              </a:spcAft>
              <a:buFont typeface="Arial" panose="020B0604020202020204" pitchFamily="34" charset="0"/>
              <a:buChar char="•"/>
            </a:pPr>
            <a:r>
              <a:rPr lang="en-US" sz="2600" dirty="0">
                <a:latin typeface="Segoe UI Light" panose="020B0502040204020203" pitchFamily="34" charset="0"/>
                <a:cs typeface="Segoe UI Light" panose="020B0502040204020203" pitchFamily="34" charset="0"/>
              </a:rPr>
              <a:t>Labeling incentives may change as healthcare processes change (e.g., Meaningful Use criteria, HEDIS measures)</a:t>
            </a:r>
          </a:p>
          <a:p>
            <a:pPr marL="342900" indent="-228600">
              <a:lnSpc>
                <a:spcPct val="90000"/>
              </a:lnSpc>
              <a:spcAft>
                <a:spcPts val="600"/>
              </a:spcAft>
              <a:buFont typeface="Arial" panose="020B0604020202020204" pitchFamily="34" charset="0"/>
              <a:buChar char="•"/>
            </a:pPr>
            <a:r>
              <a:rPr lang="en-US" sz="2600" dirty="0">
                <a:latin typeface="Segoe UI Light" panose="020B0502040204020203" pitchFamily="34" charset="0"/>
                <a:cs typeface="Segoe UI Light" panose="020B0502040204020203" pitchFamily="34" charset="0"/>
              </a:rPr>
              <a:t>Definitions of an outcome may change over time e.g., thresholds that define a disease</a:t>
            </a:r>
          </a:p>
          <a:p>
            <a:pPr marL="342900" indent="-228600">
              <a:lnSpc>
                <a:spcPct val="90000"/>
              </a:lnSpc>
              <a:spcAft>
                <a:spcPts val="600"/>
              </a:spcAft>
              <a:buFont typeface="Arial" panose="020B0604020202020204" pitchFamily="34" charset="0"/>
              <a:buChar char="•"/>
            </a:pPr>
            <a:r>
              <a:rPr lang="en-US" sz="2600" dirty="0">
                <a:latin typeface="Segoe UI Light" panose="020B0502040204020203" pitchFamily="34" charset="0"/>
                <a:cs typeface="Segoe UI Light" panose="020B0502040204020203" pitchFamily="34" charset="0"/>
              </a:rPr>
              <a:t>Mental health evaluations, psychological assessments, pain assessment by clinicians vs. patients, patient reported outcomes may vary</a:t>
            </a:r>
          </a:p>
          <a:p>
            <a:pPr marL="342900" indent="-228600">
              <a:lnSpc>
                <a:spcPct val="90000"/>
              </a:lnSpc>
              <a:spcAft>
                <a:spcPts val="600"/>
              </a:spcAft>
              <a:buFont typeface="Arial" panose="020B0604020202020204" pitchFamily="34" charset="0"/>
              <a:buChar char="•"/>
            </a:pPr>
            <a:r>
              <a:rPr lang="en-US" sz="2600" dirty="0">
                <a:latin typeface="Segoe UI Light" panose="020B0502040204020203" pitchFamily="34" charset="0"/>
                <a:cs typeface="Segoe UI Light" panose="020B0502040204020203" pitchFamily="34" charset="0"/>
              </a:rPr>
              <a:t>Racial and sex/gender biased disparities have been observed for pain assessment across multiple studies</a:t>
            </a:r>
          </a:p>
          <a:p>
            <a:pPr marL="342900" indent="-228600">
              <a:lnSpc>
                <a:spcPct val="90000"/>
              </a:lnSpc>
              <a:spcAft>
                <a:spcPts val="600"/>
              </a:spcAft>
              <a:buFont typeface="Arial" panose="020B0604020202020204" pitchFamily="34" charset="0"/>
              <a:buChar char="•"/>
            </a:pPr>
            <a:r>
              <a:rPr lang="en-US" sz="2600" dirty="0">
                <a:latin typeface="Segoe UI Light" panose="020B0502040204020203" pitchFamily="34" charset="0"/>
                <a:cs typeface="Segoe UI Light" panose="020B0502040204020203" pitchFamily="34" charset="0"/>
              </a:rPr>
              <a:t>Optimizing for the wrong label can lead to biased outcomes</a:t>
            </a:r>
          </a:p>
        </p:txBody>
      </p:sp>
      <p:pic>
        <p:nvPicPr>
          <p:cNvPr id="4" name="Picture 3" descr="A drawing of a person&#10;&#10;Description automatically generated">
            <a:extLst>
              <a:ext uri="{FF2B5EF4-FFF2-40B4-BE49-F238E27FC236}">
                <a16:creationId xmlns:a16="http://schemas.microsoft.com/office/drawing/2014/main" id="{5CFCCB72-20FE-3B4F-AE7A-B95DC0C9DAAA}"/>
              </a:ext>
            </a:extLst>
          </p:cNvPr>
          <p:cNvPicPr>
            <a:picLocks noChangeAspect="1"/>
          </p:cNvPicPr>
          <p:nvPr/>
        </p:nvPicPr>
        <p:blipFill>
          <a:blip r:embed="rId3"/>
          <a:stretch>
            <a:fillRect/>
          </a:stretch>
        </p:blipFill>
        <p:spPr>
          <a:xfrm>
            <a:off x="11420341" y="126686"/>
            <a:ext cx="566348" cy="566348"/>
          </a:xfrm>
          <a:prstGeom prst="rect">
            <a:avLst/>
          </a:prstGeom>
        </p:spPr>
      </p:pic>
      <p:sp>
        <p:nvSpPr>
          <p:cNvPr id="8" name="Title 1">
            <a:extLst>
              <a:ext uri="{FF2B5EF4-FFF2-40B4-BE49-F238E27FC236}">
                <a16:creationId xmlns:a16="http://schemas.microsoft.com/office/drawing/2014/main" id="{4934E2C2-8769-493E-85DC-E917D16CAFE3}"/>
              </a:ext>
            </a:extLst>
          </p:cNvPr>
          <p:cNvSpPr txBox="1">
            <a:spLocks/>
          </p:cNvSpPr>
          <p:nvPr/>
        </p:nvSpPr>
        <p:spPr>
          <a:xfrm>
            <a:off x="433771" y="24384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atin typeface="Segoe UI Light" panose="020B0502040204020203" pitchFamily="34" charset="0"/>
                <a:cs typeface="Segoe UI Light" panose="020B0502040204020203" pitchFamily="34" charset="0"/>
              </a:rPr>
              <a:t>Data: Trouble with Labels</a:t>
            </a:r>
          </a:p>
        </p:txBody>
      </p:sp>
      <p:pic>
        <p:nvPicPr>
          <p:cNvPr id="9" name="Picture 8" descr="Icon&#10;&#10;Description automatically generated">
            <a:extLst>
              <a:ext uri="{FF2B5EF4-FFF2-40B4-BE49-F238E27FC236}">
                <a16:creationId xmlns:a16="http://schemas.microsoft.com/office/drawing/2014/main" id="{BFCB890B-014E-4BBF-8AF8-88049850470B}"/>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8576340" y="1417003"/>
            <a:ext cx="2743200" cy="2867601"/>
          </a:xfrm>
          <a:prstGeom prst="rect">
            <a:avLst/>
          </a:prstGeom>
        </p:spPr>
      </p:pic>
    </p:spTree>
    <p:extLst>
      <p:ext uri="{BB962C8B-B14F-4D97-AF65-F5344CB8AC3E}">
        <p14:creationId xmlns:p14="http://schemas.microsoft.com/office/powerpoint/2010/main" val="1428947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9DD3C8-0E62-4347-B5DA-3DEAFB2D54B4}"/>
              </a:ext>
            </a:extLst>
          </p:cNvPr>
          <p:cNvSpPr>
            <a:spLocks noGrp="1"/>
          </p:cNvSpPr>
          <p:nvPr>
            <p:ph type="title"/>
          </p:nvPr>
        </p:nvSpPr>
        <p:spPr/>
        <p:txBody>
          <a:bodyPr vert="horz" lIns="91440" tIns="45720" rIns="91440" bIns="45720" rtlCol="0" anchor="ctr">
            <a:normAutofit/>
          </a:bodyPr>
          <a:lstStyle/>
          <a:p>
            <a:r>
              <a:rPr lang="en-US" sz="3800" kern="1200">
                <a:solidFill>
                  <a:srgbClr val="FFFFFF"/>
                </a:solidFill>
                <a:latin typeface="+mj-lt"/>
                <a:ea typeface="+mj-ea"/>
                <a:cs typeface="+mj-cs"/>
              </a:rPr>
              <a:t>Data: Trouble with Labels</a:t>
            </a:r>
          </a:p>
        </p:txBody>
      </p:sp>
      <p:sp>
        <p:nvSpPr>
          <p:cNvPr id="8" name="Title 1">
            <a:extLst>
              <a:ext uri="{FF2B5EF4-FFF2-40B4-BE49-F238E27FC236}">
                <a16:creationId xmlns:a16="http://schemas.microsoft.com/office/drawing/2014/main" id="{4934E2C2-8769-493E-85DC-E917D16CAFE3}"/>
              </a:ext>
            </a:extLst>
          </p:cNvPr>
          <p:cNvSpPr txBox="1">
            <a:spLocks/>
          </p:cNvSpPr>
          <p:nvPr/>
        </p:nvSpPr>
        <p:spPr>
          <a:xfrm>
            <a:off x="433771" y="24384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Segoe UI Light" panose="020B0502040204020203" pitchFamily="34" charset="0"/>
                <a:cs typeface="Segoe UI Light" panose="020B0502040204020203" pitchFamily="34" charset="0"/>
              </a:rPr>
              <a:t>Data: Minority Classes &amp; Generalization</a:t>
            </a:r>
          </a:p>
        </p:txBody>
      </p:sp>
      <p:sp>
        <p:nvSpPr>
          <p:cNvPr id="6" name="Content Placeholder 2">
            <a:extLst>
              <a:ext uri="{FF2B5EF4-FFF2-40B4-BE49-F238E27FC236}">
                <a16:creationId xmlns:a16="http://schemas.microsoft.com/office/drawing/2014/main" id="{A82F9D7B-6194-429C-A057-22B1019A5B46}"/>
              </a:ext>
            </a:extLst>
          </p:cNvPr>
          <p:cNvSpPr txBox="1">
            <a:spLocks/>
          </p:cNvSpPr>
          <p:nvPr/>
        </p:nvSpPr>
        <p:spPr>
          <a:xfrm>
            <a:off x="828261" y="1417003"/>
            <a:ext cx="6326080" cy="4376392"/>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latin typeface="Segoe UI Light" panose="020B0502040204020203" pitchFamily="34" charset="0"/>
                <a:cs typeface="Segoe UI Light" panose="020B0502040204020203" pitchFamily="34" charset="0"/>
              </a:rPr>
              <a:t>In sub-Saharan Africa, women are diagnosed with breast cancer younger, on average, than are their peers in developed countries, and their disease is more advanced at diagnosis. Diagnostic AI tools trained on mammograms from European women are primed to identify disease in its early stages in older women [</a:t>
            </a:r>
            <a:r>
              <a:rPr lang="en-US" sz="2400" dirty="0" err="1">
                <a:latin typeface="Segoe UI Light" panose="020B0502040204020203" pitchFamily="34" charset="0"/>
                <a:cs typeface="Segoe UI Light" panose="020B0502040204020203" pitchFamily="34" charset="0"/>
              </a:rPr>
              <a:t>Nordling</a:t>
            </a:r>
            <a:r>
              <a:rPr lang="en-US" sz="2400" dirty="0">
                <a:latin typeface="Segoe UI Light" panose="020B0502040204020203" pitchFamily="34" charset="0"/>
                <a:cs typeface="Segoe UI Light" panose="020B0502040204020203" pitchFamily="34" charset="0"/>
              </a:rPr>
              <a:t> 2019]</a:t>
            </a:r>
          </a:p>
          <a:p>
            <a:r>
              <a:rPr lang="en-US" sz="2400" dirty="0">
                <a:latin typeface="Segoe UI Light" panose="020B0502040204020203" pitchFamily="34" charset="0"/>
                <a:cs typeface="Segoe UI Light" panose="020B0502040204020203" pitchFamily="34" charset="0"/>
              </a:rPr>
              <a:t>Data security and access concerns have been raised about allowing developers to access such data from low-income countries</a:t>
            </a:r>
          </a:p>
        </p:txBody>
      </p:sp>
      <p:pic>
        <p:nvPicPr>
          <p:cNvPr id="7" name="Picture 6" descr="A picture containing clothing, umbrella, holding, bird&#10;&#10;Description automatically generated">
            <a:extLst>
              <a:ext uri="{FF2B5EF4-FFF2-40B4-BE49-F238E27FC236}">
                <a16:creationId xmlns:a16="http://schemas.microsoft.com/office/drawing/2014/main" id="{11D616E5-6E5C-4252-A3BA-6B260C30554A}"/>
              </a:ext>
            </a:extLst>
          </p:cNvPr>
          <p:cNvPicPr>
            <a:picLocks noChangeAspect="1"/>
          </p:cNvPicPr>
          <p:nvPr/>
        </p:nvPicPr>
        <p:blipFill>
          <a:blip r:embed="rId3"/>
          <a:stretch>
            <a:fillRect/>
          </a:stretch>
        </p:blipFill>
        <p:spPr>
          <a:xfrm>
            <a:off x="7447579" y="1721803"/>
            <a:ext cx="4114800" cy="2314575"/>
          </a:xfrm>
          <a:prstGeom prst="rect">
            <a:avLst/>
          </a:prstGeom>
        </p:spPr>
      </p:pic>
    </p:spTree>
    <p:extLst>
      <p:ext uri="{BB962C8B-B14F-4D97-AF65-F5344CB8AC3E}">
        <p14:creationId xmlns:p14="http://schemas.microsoft.com/office/powerpoint/2010/main" val="85146980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9DD3C8-0E62-4347-B5DA-3DEAFB2D54B4}"/>
              </a:ext>
            </a:extLst>
          </p:cNvPr>
          <p:cNvSpPr>
            <a:spLocks noGrp="1"/>
          </p:cNvSpPr>
          <p:nvPr>
            <p:ph type="title"/>
          </p:nvPr>
        </p:nvSpPr>
        <p:spPr/>
        <p:txBody>
          <a:bodyPr/>
          <a:lstStyle/>
          <a:p>
            <a:r>
              <a:rPr lang="en-US"/>
              <a:t>Data: Trouble with Labels: Pressure Injury</a:t>
            </a:r>
          </a:p>
        </p:txBody>
      </p:sp>
      <p:sp>
        <p:nvSpPr>
          <p:cNvPr id="3" name="Rectangle 2">
            <a:extLst>
              <a:ext uri="{FF2B5EF4-FFF2-40B4-BE49-F238E27FC236}">
                <a16:creationId xmlns:a16="http://schemas.microsoft.com/office/drawing/2014/main" id="{CD0C4C71-1398-2A4D-8C4C-97C524F6876D}"/>
              </a:ext>
            </a:extLst>
          </p:cNvPr>
          <p:cNvSpPr/>
          <p:nvPr/>
        </p:nvSpPr>
        <p:spPr>
          <a:xfrm>
            <a:off x="516673" y="1696096"/>
            <a:ext cx="6602584" cy="3970318"/>
          </a:xfrm>
          <a:prstGeom prst="rect">
            <a:avLst/>
          </a:prstGeom>
        </p:spPr>
        <p:txBody>
          <a:bodyPr wrap="square" lIns="91440" tIns="45720" rIns="91440" bIns="45720" anchor="t">
            <a:spAutoFit/>
          </a:bodyPr>
          <a:lstStyle/>
          <a:p>
            <a:pPr marL="342900" indent="-342900" algn="just">
              <a:buFont typeface="Arial" panose="020B0604020202020204" pitchFamily="34" charset="0"/>
              <a:buChar char="•"/>
            </a:pPr>
            <a:r>
              <a:rPr lang="en-US" sz="2800" dirty="0">
                <a:latin typeface="Segoe UI Light" panose="020B0502040204020203" pitchFamily="34" charset="0"/>
                <a:cs typeface="Segoe UI Light" panose="020B0502040204020203" pitchFamily="34" charset="0"/>
              </a:rPr>
              <a:t>“Localized damage to the skin and underlying soft tissue, usually over a bony prominence or related to a medical or other device.” NPUAP </a:t>
            </a:r>
          </a:p>
          <a:p>
            <a:pPr marL="342900" indent="-342900" algn="just">
              <a:buFont typeface="Arial" panose="020B0604020202020204" pitchFamily="34" charset="0"/>
              <a:buChar char="•"/>
            </a:pPr>
            <a:r>
              <a:rPr lang="en-US" sz="2800" dirty="0">
                <a:latin typeface="Segoe UI Light" panose="020B0502040204020203" pitchFamily="34" charset="0"/>
                <a:cs typeface="Segoe UI Light" panose="020B0502040204020203" pitchFamily="34" charset="0"/>
              </a:rPr>
              <a:t>Multiple risk assessment exist for pressure injury (PI). </a:t>
            </a:r>
            <a:r>
              <a:rPr lang="en-US" sz="2800" dirty="0">
                <a:latin typeface="Segoe UI Light" panose="020B0502040204020203" pitchFamily="34" charset="0"/>
                <a:ea typeface="Calibri" panose="020F0502020204030204" pitchFamily="34" charset="0"/>
                <a:cs typeface="Segoe UI Light" panose="020B0502040204020203" pitchFamily="34" charset="0"/>
              </a:rPr>
              <a:t>The </a:t>
            </a:r>
            <a:r>
              <a:rPr lang="en-US" sz="2800" b="1" dirty="0">
                <a:latin typeface="Segoe UI Light" panose="020B0502040204020203" pitchFamily="34" charset="0"/>
                <a:ea typeface="Calibri" panose="020F0502020204030204" pitchFamily="34" charset="0"/>
                <a:cs typeface="Segoe UI Light" panose="020B0502040204020203" pitchFamily="34" charset="0"/>
              </a:rPr>
              <a:t>Braden Scale </a:t>
            </a:r>
            <a:r>
              <a:rPr lang="en-US" sz="2800" dirty="0">
                <a:latin typeface="Segoe UI Light" panose="020B0502040204020203" pitchFamily="34" charset="0"/>
                <a:ea typeface="Calibri" panose="020F0502020204030204" pitchFamily="34" charset="0"/>
                <a:cs typeface="Segoe UI Light" panose="020B0502040204020203" pitchFamily="34" charset="0"/>
              </a:rPr>
              <a:t>is the most widely used scale</a:t>
            </a:r>
            <a:endParaRPr lang="en-US" sz="2800" b="1" dirty="0">
              <a:latin typeface="Segoe UI Light" panose="020B0502040204020203" pitchFamily="34" charset="0"/>
              <a:cs typeface="Segoe UI Light" panose="020B0502040204020203" pitchFamily="34" charset="0"/>
            </a:endParaRPr>
          </a:p>
          <a:p>
            <a:pPr marL="457200" indent="-457200" algn="just">
              <a:buFont typeface="Arial" panose="020B0604020202020204" pitchFamily="34" charset="0"/>
              <a:buChar char="•"/>
            </a:pPr>
            <a:r>
              <a:rPr lang="en-US" sz="2800" dirty="0">
                <a:latin typeface="Segoe UI Light" panose="020B0502040204020203" pitchFamily="34" charset="0"/>
                <a:cs typeface="Segoe UI Light" panose="020B0502040204020203" pitchFamily="34" charset="0"/>
              </a:rPr>
              <a:t>All measurement scales for PI are highly subjective in nature</a:t>
            </a:r>
          </a:p>
        </p:txBody>
      </p:sp>
      <p:pic>
        <p:nvPicPr>
          <p:cNvPr id="4" name="Picture 3">
            <a:extLst>
              <a:ext uri="{FF2B5EF4-FFF2-40B4-BE49-F238E27FC236}">
                <a16:creationId xmlns:a16="http://schemas.microsoft.com/office/drawing/2014/main" id="{26167BB2-4EBD-9E41-A3EF-A81A4C30EE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89634" y="1271588"/>
            <a:ext cx="4413524" cy="558641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230A2A57-4976-A94A-8317-0A4921F757C8}"/>
              </a:ext>
            </a:extLst>
          </p:cNvPr>
          <p:cNvPicPr>
            <a:picLocks noChangeAspect="1"/>
          </p:cNvPicPr>
          <p:nvPr/>
        </p:nvPicPr>
        <p:blipFill>
          <a:blip r:embed="rId4"/>
          <a:stretch>
            <a:fillRect/>
          </a:stretch>
        </p:blipFill>
        <p:spPr>
          <a:xfrm>
            <a:off x="11420341" y="126686"/>
            <a:ext cx="566348" cy="566348"/>
          </a:xfrm>
          <a:prstGeom prst="rect">
            <a:avLst/>
          </a:prstGeom>
        </p:spPr>
      </p:pic>
    </p:spTree>
    <p:extLst>
      <p:ext uri="{BB962C8B-B14F-4D97-AF65-F5344CB8AC3E}">
        <p14:creationId xmlns:p14="http://schemas.microsoft.com/office/powerpoint/2010/main" val="24061885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987F4BE-13AB-482B-8336-F149AF503D30}"/>
              </a:ext>
            </a:extLst>
          </p:cNvPr>
          <p:cNvSpPr>
            <a:spLocks noGrp="1"/>
          </p:cNvSpPr>
          <p:nvPr>
            <p:ph idx="1"/>
          </p:nvPr>
        </p:nvSpPr>
        <p:spPr/>
        <p:txBody>
          <a:bodyPr>
            <a:normAutofit lnSpcReduction="10000"/>
          </a:bodyPr>
          <a:lstStyle/>
          <a:p>
            <a:pPr marL="457200" indent="-457200">
              <a:buFont typeface="Arial" panose="020B0604020202020204" pitchFamily="34" charset="0"/>
              <a:buChar char="•"/>
            </a:pPr>
            <a:r>
              <a:rPr lang="en-US" dirty="0"/>
              <a:t>Decisions regarding what data to use in a model is often dependent upon what is available accessible instead of what is most suitable [Fish et al 2020]</a:t>
            </a:r>
          </a:p>
          <a:p>
            <a:pPr marL="457200" indent="-457200">
              <a:buFont typeface="Arial" panose="020B0604020202020204" pitchFamily="34" charset="0"/>
              <a:buChar char="•"/>
            </a:pPr>
            <a:r>
              <a:rPr lang="en-US" dirty="0"/>
              <a:t>Researchers often start with the data instead of hypothesis [</a:t>
            </a:r>
            <a:r>
              <a:rPr lang="en-US" dirty="0" err="1"/>
              <a:t>Tromble</a:t>
            </a:r>
            <a:r>
              <a:rPr lang="en-US" dirty="0"/>
              <a:t> 2021] inverting how medicine and science is traditionally practiced</a:t>
            </a:r>
          </a:p>
          <a:p>
            <a:pPr marL="457200" indent="-457200">
              <a:buFont typeface="Arial" panose="020B0604020202020204" pitchFamily="34" charset="0"/>
              <a:buChar char="•"/>
            </a:pPr>
            <a:r>
              <a:rPr lang="en-US" dirty="0"/>
              <a:t>Data can also differ significantly between development and (real world) deployment [Jacobs et al 2020; Jacobs et al 2021; </a:t>
            </a:r>
            <a:r>
              <a:rPr lang="en-US" dirty="0" err="1"/>
              <a:t>Passi</a:t>
            </a:r>
            <a:r>
              <a:rPr lang="en-US" dirty="0"/>
              <a:t> et al 2019]</a:t>
            </a:r>
          </a:p>
          <a:p>
            <a:pPr marL="457200" indent="-457200">
              <a:buFont typeface="Arial" panose="020B0604020202020204" pitchFamily="34" charset="0"/>
              <a:buChar char="•"/>
            </a:pPr>
            <a:r>
              <a:rPr lang="en-US" dirty="0"/>
              <a:t>There may not be enough data for certain people because they lack [C. </a:t>
            </a:r>
            <a:r>
              <a:rPr lang="en-US" dirty="0" err="1"/>
              <a:t>D’Ignazio</a:t>
            </a:r>
            <a:r>
              <a:rPr lang="en-US" dirty="0"/>
              <a:t> and L. Klein 2020]</a:t>
            </a:r>
          </a:p>
        </p:txBody>
      </p:sp>
      <p:sp>
        <p:nvSpPr>
          <p:cNvPr id="3" name="Title 2">
            <a:extLst>
              <a:ext uri="{FF2B5EF4-FFF2-40B4-BE49-F238E27FC236}">
                <a16:creationId xmlns:a16="http://schemas.microsoft.com/office/drawing/2014/main" id="{9DF51FEE-C836-49F9-9474-10FF529F4CF6}"/>
              </a:ext>
            </a:extLst>
          </p:cNvPr>
          <p:cNvSpPr>
            <a:spLocks noGrp="1"/>
          </p:cNvSpPr>
          <p:nvPr>
            <p:ph type="title"/>
          </p:nvPr>
        </p:nvSpPr>
        <p:spPr/>
        <p:txBody>
          <a:bodyPr/>
          <a:lstStyle/>
          <a:p>
            <a:r>
              <a:rPr lang="en-US" dirty="0"/>
              <a:t>Data, Practice of Medicine and AI</a:t>
            </a:r>
          </a:p>
        </p:txBody>
      </p:sp>
    </p:spTree>
    <p:extLst>
      <p:ext uri="{BB962C8B-B14F-4D97-AF65-F5344CB8AC3E}">
        <p14:creationId xmlns:p14="http://schemas.microsoft.com/office/powerpoint/2010/main" val="14952088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0774F13-A87A-4896-BE83-F34476B4028A}"/>
              </a:ext>
            </a:extLst>
          </p:cNvPr>
          <p:cNvSpPr>
            <a:spLocks noGrp="1"/>
          </p:cNvSpPr>
          <p:nvPr>
            <p:ph idx="1"/>
          </p:nvPr>
        </p:nvSpPr>
        <p:spPr>
          <a:xfrm>
            <a:off x="434788" y="1825625"/>
            <a:ext cx="7466821" cy="4351338"/>
          </a:xfrm>
        </p:spPr>
        <p:txBody>
          <a:bodyPr/>
          <a:lstStyle/>
          <a:p>
            <a:pPr marL="457200" indent="-457200">
              <a:buFont typeface="Arial" panose="020B0604020202020204" pitchFamily="34" charset="0"/>
              <a:buChar char="•"/>
            </a:pPr>
            <a:r>
              <a:rPr lang="en-US" b="0" i="0" dirty="0">
                <a:solidFill>
                  <a:srgbClr val="222222"/>
                </a:solidFill>
                <a:effectLst/>
              </a:rPr>
              <a:t>In the early 2000s, Centers for Medicare and Medicaid Services  (CMS), </a:t>
            </a:r>
            <a:r>
              <a:rPr lang="en-US" dirty="0">
                <a:solidFill>
                  <a:srgbClr val="222222"/>
                </a:solidFill>
              </a:rPr>
              <a:t>encouraged the use of </a:t>
            </a:r>
            <a:r>
              <a:rPr lang="en-US" b="0" i="0" dirty="0">
                <a:solidFill>
                  <a:srgbClr val="222222"/>
                </a:solidFill>
                <a:effectLst/>
              </a:rPr>
              <a:t>computer-aided detection (CAD) for mammography </a:t>
            </a:r>
          </a:p>
          <a:p>
            <a:pPr marL="457200" indent="-457200">
              <a:buFont typeface="Arial" panose="020B0604020202020204" pitchFamily="34" charset="0"/>
              <a:buChar char="•"/>
            </a:pPr>
            <a:r>
              <a:rPr lang="en-US" dirty="0">
                <a:solidFill>
                  <a:srgbClr val="222222"/>
                </a:solidFill>
              </a:rPr>
              <a:t>Goal: </a:t>
            </a:r>
            <a:r>
              <a:rPr lang="en-US" b="0" i="0" dirty="0">
                <a:solidFill>
                  <a:srgbClr val="222222"/>
                </a:solidFill>
                <a:effectLst/>
              </a:rPr>
              <a:t>Improve breast cancer detection</a:t>
            </a:r>
            <a:endParaRPr lang="en-US" dirty="0">
              <a:solidFill>
                <a:srgbClr val="222222"/>
              </a:solidFill>
            </a:endParaRPr>
          </a:p>
          <a:p>
            <a:pPr marL="457200" indent="-457200">
              <a:buFont typeface="Arial" panose="020B0604020202020204" pitchFamily="34" charset="0"/>
              <a:buChar char="•"/>
            </a:pPr>
            <a:r>
              <a:rPr lang="en-US" b="0" i="0" dirty="0">
                <a:solidFill>
                  <a:srgbClr val="222222"/>
                </a:solidFill>
                <a:effectLst/>
              </a:rPr>
              <a:t>As a study in JAMA Internal Medicine showed</a:t>
            </a:r>
            <a:r>
              <a:rPr lang="en-US" dirty="0">
                <a:solidFill>
                  <a:srgbClr val="222222"/>
                </a:solidFill>
              </a:rPr>
              <a:t> that limitations because of how </a:t>
            </a:r>
            <a:r>
              <a:rPr lang="en-US" b="0" i="0" dirty="0">
                <a:solidFill>
                  <a:srgbClr val="222222"/>
                </a:solidFill>
                <a:effectLst/>
              </a:rPr>
              <a:t>physicians interacted with CAD reduced their performance!</a:t>
            </a:r>
            <a:endParaRPr lang="en-US" dirty="0"/>
          </a:p>
        </p:txBody>
      </p:sp>
      <p:sp>
        <p:nvSpPr>
          <p:cNvPr id="3" name="Title 2">
            <a:extLst>
              <a:ext uri="{FF2B5EF4-FFF2-40B4-BE49-F238E27FC236}">
                <a16:creationId xmlns:a16="http://schemas.microsoft.com/office/drawing/2014/main" id="{241F9828-9942-4263-9437-BD9FD97B2918}"/>
              </a:ext>
            </a:extLst>
          </p:cNvPr>
          <p:cNvSpPr>
            <a:spLocks noGrp="1"/>
          </p:cNvSpPr>
          <p:nvPr>
            <p:ph type="title"/>
          </p:nvPr>
        </p:nvSpPr>
        <p:spPr/>
        <p:txBody>
          <a:bodyPr/>
          <a:lstStyle/>
          <a:p>
            <a:r>
              <a:rPr lang="en-US" dirty="0"/>
              <a:t>Unintended Consequences &amp; Need for User Studies</a:t>
            </a:r>
          </a:p>
        </p:txBody>
      </p:sp>
      <p:sp>
        <p:nvSpPr>
          <p:cNvPr id="4" name="TextBox 3">
            <a:extLst>
              <a:ext uri="{FF2B5EF4-FFF2-40B4-BE49-F238E27FC236}">
                <a16:creationId xmlns:a16="http://schemas.microsoft.com/office/drawing/2014/main" id="{3CCB1865-80E2-4A03-951E-E93D2EE7E65C}"/>
              </a:ext>
            </a:extLst>
          </p:cNvPr>
          <p:cNvSpPr txBox="1"/>
          <p:nvPr/>
        </p:nvSpPr>
        <p:spPr>
          <a:xfrm>
            <a:off x="8373717" y="6308209"/>
            <a:ext cx="1893467" cy="369332"/>
          </a:xfrm>
          <a:prstGeom prst="rect">
            <a:avLst/>
          </a:prstGeom>
          <a:noFill/>
        </p:spPr>
        <p:txBody>
          <a:bodyPr wrap="none" rtlCol="0">
            <a:spAutoFit/>
          </a:bodyPr>
          <a:lstStyle/>
          <a:p>
            <a:r>
              <a:rPr lang="en-US" dirty="0">
                <a:latin typeface="Segoe UI Light" panose="020B0502040204020203" pitchFamily="34" charset="0"/>
                <a:cs typeface="Segoe UI Light" panose="020B0502040204020203" pitchFamily="34" charset="0"/>
              </a:rPr>
              <a:t>[</a:t>
            </a:r>
            <a:r>
              <a:rPr lang="en-US" dirty="0" err="1">
                <a:latin typeface="Segoe UI Light" panose="020B0502040204020203" pitchFamily="34" charset="0"/>
                <a:cs typeface="Segoe UI Light" panose="020B0502040204020203" pitchFamily="34" charset="0"/>
              </a:rPr>
              <a:t>Gerke</a:t>
            </a:r>
            <a:r>
              <a:rPr lang="en-US" dirty="0">
                <a:latin typeface="Segoe UI Light" panose="020B0502040204020203" pitchFamily="34" charset="0"/>
                <a:cs typeface="Segoe UI Light" panose="020B0502040204020203" pitchFamily="34" charset="0"/>
              </a:rPr>
              <a:t> et al 2020]</a:t>
            </a:r>
          </a:p>
        </p:txBody>
      </p:sp>
      <p:pic>
        <p:nvPicPr>
          <p:cNvPr id="6" name="Picture 5" descr="A picture containing text, different&#10;&#10;Description automatically generated">
            <a:extLst>
              <a:ext uri="{FF2B5EF4-FFF2-40B4-BE49-F238E27FC236}">
                <a16:creationId xmlns:a16="http://schemas.microsoft.com/office/drawing/2014/main" id="{4644F102-5AAC-4C74-927D-F24110F10A7A}"/>
              </a:ext>
            </a:extLst>
          </p:cNvPr>
          <p:cNvPicPr>
            <a:picLocks noChangeAspect="1"/>
          </p:cNvPicPr>
          <p:nvPr/>
        </p:nvPicPr>
        <p:blipFill>
          <a:blip r:embed="rId2"/>
          <a:stretch>
            <a:fillRect/>
          </a:stretch>
        </p:blipFill>
        <p:spPr>
          <a:xfrm>
            <a:off x="8499405" y="1690688"/>
            <a:ext cx="2317313" cy="4114800"/>
          </a:xfrm>
          <a:prstGeom prst="rect">
            <a:avLst/>
          </a:prstGeom>
        </p:spPr>
      </p:pic>
    </p:spTree>
    <p:extLst>
      <p:ext uri="{BB962C8B-B14F-4D97-AF65-F5344CB8AC3E}">
        <p14:creationId xmlns:p14="http://schemas.microsoft.com/office/powerpoint/2010/main" val="301556498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48596EC-0C75-4ED0-88C2-486C1B4A35F6}"/>
              </a:ext>
            </a:extLst>
          </p:cNvPr>
          <p:cNvSpPr>
            <a:spLocks noGrp="1"/>
          </p:cNvSpPr>
          <p:nvPr>
            <p:ph idx="1"/>
          </p:nvPr>
        </p:nvSpPr>
        <p:spPr>
          <a:xfrm>
            <a:off x="434788" y="1825625"/>
            <a:ext cx="7506577" cy="4351338"/>
          </a:xfrm>
        </p:spPr>
        <p:txBody>
          <a:bodyPr>
            <a:normAutofit/>
          </a:bodyPr>
          <a:lstStyle/>
          <a:p>
            <a:pPr marL="457200" indent="-457200">
              <a:buFont typeface="Arial" panose="020B0604020202020204" pitchFamily="34" charset="0"/>
              <a:buChar char="•"/>
            </a:pPr>
            <a:r>
              <a:rPr lang="en-US" dirty="0"/>
              <a:t>Models and/or algorithms may be misapplied to different settings</a:t>
            </a:r>
          </a:p>
          <a:p>
            <a:pPr marL="457200" indent="-457200">
              <a:buFont typeface="Arial" panose="020B0604020202020204" pitchFamily="34" charset="0"/>
              <a:buChar char="•"/>
            </a:pPr>
            <a:r>
              <a:rPr lang="en-US" dirty="0"/>
              <a:t>The overwhelming majority of published COVID19 ML/AI models are:</a:t>
            </a:r>
          </a:p>
          <a:p>
            <a:pPr marL="1143000" lvl="1" indent="-457200"/>
            <a:r>
              <a:rPr lang="en-US" dirty="0"/>
              <a:t>Unusable</a:t>
            </a:r>
          </a:p>
          <a:p>
            <a:pPr marL="1143000" lvl="1" indent="-457200"/>
            <a:r>
              <a:rPr lang="en-US" dirty="0"/>
              <a:t>Ungeneralizable beyond limited settings</a:t>
            </a:r>
          </a:p>
          <a:p>
            <a:pPr marL="1143000" lvl="1" indent="-457200"/>
            <a:r>
              <a:rPr lang="en-US" dirty="0"/>
              <a:t>Brittle</a:t>
            </a:r>
          </a:p>
          <a:p>
            <a:pPr marL="1143000" lvl="1" indent="-457200"/>
            <a:r>
              <a:rPr lang="en-US" dirty="0"/>
              <a:t>Biased</a:t>
            </a:r>
          </a:p>
          <a:p>
            <a:pPr marL="1143000" lvl="1" indent="-457200"/>
            <a:endParaRPr lang="en-US" dirty="0"/>
          </a:p>
          <a:p>
            <a:r>
              <a:rPr lang="en-US" sz="2400" dirty="0"/>
              <a:t>[Roberts et al 2021, </a:t>
            </a:r>
            <a:r>
              <a:rPr lang="en-US" sz="2400" dirty="0" err="1"/>
              <a:t>Sipior</a:t>
            </a:r>
            <a:r>
              <a:rPr lang="en-US" sz="2400" dirty="0"/>
              <a:t> et al 2020, </a:t>
            </a:r>
            <a:r>
              <a:rPr lang="en-US" sz="2400" dirty="0" err="1"/>
              <a:t>Wyants</a:t>
            </a:r>
            <a:r>
              <a:rPr lang="en-US" sz="2400" dirty="0"/>
              <a:t> et al 2020]</a:t>
            </a:r>
          </a:p>
        </p:txBody>
      </p:sp>
      <p:sp>
        <p:nvSpPr>
          <p:cNvPr id="3" name="Title 2">
            <a:extLst>
              <a:ext uri="{FF2B5EF4-FFF2-40B4-BE49-F238E27FC236}">
                <a16:creationId xmlns:a16="http://schemas.microsoft.com/office/drawing/2014/main" id="{8CBA6E2B-D813-49B0-9F50-19912ED86044}"/>
              </a:ext>
            </a:extLst>
          </p:cNvPr>
          <p:cNvSpPr>
            <a:spLocks noGrp="1"/>
          </p:cNvSpPr>
          <p:nvPr>
            <p:ph type="title"/>
          </p:nvPr>
        </p:nvSpPr>
        <p:spPr/>
        <p:txBody>
          <a:bodyPr/>
          <a:lstStyle/>
          <a:p>
            <a:r>
              <a:rPr lang="en-US" dirty="0"/>
              <a:t>Misapplied or unreliable models/algorithms</a:t>
            </a:r>
          </a:p>
        </p:txBody>
      </p:sp>
      <p:pic>
        <p:nvPicPr>
          <p:cNvPr id="4" name="Picture 3" descr="A picture containing text&#10;&#10;Description automatically generated">
            <a:extLst>
              <a:ext uri="{FF2B5EF4-FFF2-40B4-BE49-F238E27FC236}">
                <a16:creationId xmlns:a16="http://schemas.microsoft.com/office/drawing/2014/main" id="{A0255E48-5CBE-4D08-AD5B-1D352D3AB61B}"/>
              </a:ext>
            </a:extLst>
          </p:cNvPr>
          <p:cNvPicPr>
            <a:picLocks noChangeAspect="1"/>
          </p:cNvPicPr>
          <p:nvPr/>
        </p:nvPicPr>
        <p:blipFill rotWithShape="1">
          <a:blip r:embed="rId2"/>
          <a:srcRect l="35135" t="10612" r="25871" b="8776"/>
          <a:stretch/>
        </p:blipFill>
        <p:spPr>
          <a:xfrm>
            <a:off x="8548464" y="1825625"/>
            <a:ext cx="2662176" cy="3657600"/>
          </a:xfrm>
          <a:prstGeom prst="rect">
            <a:avLst/>
          </a:prstGeom>
        </p:spPr>
      </p:pic>
    </p:spTree>
    <p:extLst>
      <p:ext uri="{BB962C8B-B14F-4D97-AF65-F5344CB8AC3E}">
        <p14:creationId xmlns:p14="http://schemas.microsoft.com/office/powerpoint/2010/main" val="313558706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C68C3-F5B5-44B2-8E2D-B63D27E30ED0}"/>
              </a:ext>
            </a:extLst>
          </p:cNvPr>
          <p:cNvSpPr>
            <a:spLocks noGrp="1"/>
          </p:cNvSpPr>
          <p:nvPr>
            <p:ph type="title"/>
          </p:nvPr>
        </p:nvSpPr>
        <p:spPr>
          <a:xfrm>
            <a:off x="434788" y="365125"/>
            <a:ext cx="2430960" cy="2764574"/>
          </a:xfrm>
        </p:spPr>
        <p:txBody>
          <a:bodyPr/>
          <a:lstStyle/>
          <a:p>
            <a:r>
              <a:rPr lang="en-US" dirty="0"/>
              <a:t>Bias in Machine Learning Cycle</a:t>
            </a:r>
          </a:p>
        </p:txBody>
      </p:sp>
      <p:pic>
        <p:nvPicPr>
          <p:cNvPr id="4" name="Picture 2" descr="sample &#10;data &#10;neration &#10;HISTORICAL &#10;BAS &#10;training &#10;data &#10;population &#10;definition &amp; &#10;sampling &#10;REPRESENTATION &#10;BIAS &#10;population defn. &#10;&amp; sam lin &#10;model &#10;definition &#10;LEARNING BIAS &#10;model learning &#10;test &#10;data &#10;dataset &#10;measurement &#10;MEASUREMENi &#10;BIAS &#10;measurement &#10;(a) Data Generation &#10;AGGREGATION &#10;BIAS &#10;model &#10;output &#10;training &#10;data &#10;preprocessing, &#10;train/test s lit &#10;test &#10;preprocessing, &#10;train/test split &#10;benchmarks &#10;world &#10;model &#10;post-process, &#10;integrate into system. &#10;human inter ation &#10;DEPLOYMENT BIAS &#10;evaluation &#10;EVALUATION &#10;BIAS &#10;benchmarks &#10;(b) Model Building and Implementation &#10;Fig. 1. (a) The data generation process begins with data collection. This process involves defining a target &#10;population and sampling from it, as well as identifying and measuring features and labels. This dataset is split &#10;into training and test sets. Data is also collected (perhaps by a different process) into benchmark datasets. (b) &#10;A model is defined, and optimized on the training data. Test and benchmark data is used to evaluate it, and &#10;the final model is then integrated into a real-world context. This process is naturally cyclic, and decisions &#10;influenced by models affect the state of the world that exists the next time data is collected or decisions are &#10;applied. In red, we indicate where in this pipeline different sources of downstream harm might arise. ">
            <a:extLst>
              <a:ext uri="{FF2B5EF4-FFF2-40B4-BE49-F238E27FC236}">
                <a16:creationId xmlns:a16="http://schemas.microsoft.com/office/drawing/2014/main" id="{55530435-CD88-4101-B7CB-52329D4CF4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69306" y="228600"/>
            <a:ext cx="6711950" cy="64008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B92C9547-565B-4D6C-98BB-58D2CEFF37A7}"/>
              </a:ext>
            </a:extLst>
          </p:cNvPr>
          <p:cNvSpPr txBox="1"/>
          <p:nvPr/>
        </p:nvSpPr>
        <p:spPr>
          <a:xfrm>
            <a:off x="9783293" y="6447934"/>
            <a:ext cx="2105961" cy="307777"/>
          </a:xfrm>
          <a:prstGeom prst="rect">
            <a:avLst/>
          </a:prstGeom>
          <a:noFill/>
        </p:spPr>
        <p:txBody>
          <a:bodyPr wrap="none" rtlCol="0">
            <a:spAutoFit/>
          </a:bodyPr>
          <a:lstStyle/>
          <a:p>
            <a:r>
              <a:rPr lang="en-US" sz="1400" dirty="0"/>
              <a:t>[</a:t>
            </a:r>
            <a:r>
              <a:rPr lang="en-US" sz="1400" dirty="0" err="1"/>
              <a:t>Surresh</a:t>
            </a:r>
            <a:r>
              <a:rPr lang="en-US" sz="1400" dirty="0"/>
              <a:t> and </a:t>
            </a:r>
            <a:r>
              <a:rPr lang="en-US" sz="1400" dirty="0" err="1"/>
              <a:t>Guttag</a:t>
            </a:r>
            <a:r>
              <a:rPr lang="en-US" sz="1400" dirty="0"/>
              <a:t> 2021]</a:t>
            </a:r>
          </a:p>
        </p:txBody>
      </p:sp>
    </p:spTree>
    <p:extLst>
      <p:ext uri="{BB962C8B-B14F-4D97-AF65-F5344CB8AC3E}">
        <p14:creationId xmlns:p14="http://schemas.microsoft.com/office/powerpoint/2010/main" val="37340876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1ADBB2-6352-4EB1-A13E-AFFDB2FC4F3F}"/>
              </a:ext>
            </a:extLst>
          </p:cNvPr>
          <p:cNvSpPr>
            <a:spLocks noGrp="1"/>
          </p:cNvSpPr>
          <p:nvPr>
            <p:ph type="title"/>
          </p:nvPr>
        </p:nvSpPr>
        <p:spPr/>
        <p:txBody>
          <a:bodyPr/>
          <a:lstStyle/>
          <a:p>
            <a:r>
              <a:rPr lang="en-US" dirty="0"/>
              <a:t>AI in Healthcare</a:t>
            </a:r>
          </a:p>
        </p:txBody>
      </p:sp>
      <p:sp>
        <p:nvSpPr>
          <p:cNvPr id="3" name="Content Placeholder 2">
            <a:extLst>
              <a:ext uri="{FF2B5EF4-FFF2-40B4-BE49-F238E27FC236}">
                <a16:creationId xmlns:a16="http://schemas.microsoft.com/office/drawing/2014/main" id="{8FAC35E8-C506-4966-BB77-6D800E5DE158}"/>
              </a:ext>
            </a:extLst>
          </p:cNvPr>
          <p:cNvSpPr>
            <a:spLocks noGrp="1"/>
          </p:cNvSpPr>
          <p:nvPr>
            <p:ph idx="1"/>
          </p:nvPr>
        </p:nvSpPr>
        <p:spPr>
          <a:xfrm>
            <a:off x="434788" y="1825625"/>
            <a:ext cx="6750424" cy="4351338"/>
          </a:xfrm>
        </p:spPr>
        <p:txBody>
          <a:bodyPr>
            <a:normAutofit fontScale="85000" lnSpcReduction="10000"/>
          </a:bodyPr>
          <a:lstStyle/>
          <a:p>
            <a:pPr marL="457200" indent="-457200">
              <a:buFont typeface="Arial" panose="020B0604020202020204" pitchFamily="34" charset="0"/>
              <a:buChar char="•"/>
            </a:pPr>
            <a:r>
              <a:rPr lang="en-US" dirty="0"/>
              <a:t>AI in healthcare goes back the 1960s</a:t>
            </a:r>
          </a:p>
          <a:p>
            <a:pPr marL="457200" indent="-457200">
              <a:buFont typeface="Arial" panose="020B0604020202020204" pitchFamily="34" charset="0"/>
              <a:buChar char="•"/>
            </a:pPr>
            <a:r>
              <a:rPr lang="en-US" dirty="0"/>
              <a:t>Proliferation of massive healthcare datasets has expanded the application of AI/ML</a:t>
            </a:r>
          </a:p>
          <a:p>
            <a:pPr marL="457200" indent="-457200">
              <a:buFont typeface="Arial" panose="020B0604020202020204" pitchFamily="34" charset="0"/>
              <a:buChar char="•"/>
            </a:pPr>
            <a:r>
              <a:rPr lang="en-US" dirty="0"/>
              <a:t>In domains like Radiology and Diabetic Retinopathy, ML models have shown super-human performance</a:t>
            </a:r>
          </a:p>
          <a:p>
            <a:pPr marL="457200" indent="-457200">
              <a:buFont typeface="Arial" panose="020B0604020202020204" pitchFamily="34" charset="0"/>
              <a:buChar char="•"/>
            </a:pPr>
            <a:r>
              <a:rPr lang="en-US" dirty="0"/>
              <a:t>Total global healthcare spending in 2017 was $7.8 trillion or 10% of global GDP [Xu et al 2021]</a:t>
            </a:r>
          </a:p>
          <a:p>
            <a:pPr marL="457200" indent="-457200">
              <a:buFont typeface="Arial" panose="020B0604020202020204" pitchFamily="34" charset="0"/>
              <a:buChar char="•"/>
            </a:pPr>
            <a:r>
              <a:rPr lang="en-US" dirty="0"/>
              <a:t>Tremendous potential via AI/ML to the quadruple aim (</a:t>
            </a:r>
            <a:r>
              <a:rPr lang="en-US" dirty="0" err="1"/>
              <a:t>i</a:t>
            </a:r>
            <a:r>
              <a:rPr lang="en-US" dirty="0"/>
              <a:t>) Improve healthcare outcomes (ii) Reduce Costs (iii) Improve patient experience (iv) Improve clinician experience</a:t>
            </a:r>
          </a:p>
          <a:p>
            <a:endParaRPr lang="en-US" dirty="0"/>
          </a:p>
        </p:txBody>
      </p:sp>
      <p:pic>
        <p:nvPicPr>
          <p:cNvPr id="7" name="Picture 6" descr="Diagram&#10;&#10;Description automatically generated">
            <a:extLst>
              <a:ext uri="{FF2B5EF4-FFF2-40B4-BE49-F238E27FC236}">
                <a16:creationId xmlns:a16="http://schemas.microsoft.com/office/drawing/2014/main" id="{091D9745-45B9-4432-B371-D4DDD27133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36041" y="1690688"/>
            <a:ext cx="4572000" cy="2540000"/>
          </a:xfrm>
          <a:prstGeom prst="rect">
            <a:avLst/>
          </a:prstGeom>
        </p:spPr>
      </p:pic>
      <p:pic>
        <p:nvPicPr>
          <p:cNvPr id="5" name="Picture 4">
            <a:extLst>
              <a:ext uri="{FF2B5EF4-FFF2-40B4-BE49-F238E27FC236}">
                <a16:creationId xmlns:a16="http://schemas.microsoft.com/office/drawing/2014/main" id="{066726DE-D816-42EF-9366-6EFA7F15D3E6}"/>
              </a:ext>
            </a:extLst>
          </p:cNvPr>
          <p:cNvPicPr>
            <a:picLocks noChangeAspect="1"/>
          </p:cNvPicPr>
          <p:nvPr/>
        </p:nvPicPr>
        <p:blipFill>
          <a:blip r:embed="rId4"/>
          <a:stretch>
            <a:fillRect/>
          </a:stretch>
        </p:blipFill>
        <p:spPr>
          <a:xfrm>
            <a:off x="11474038" y="333008"/>
            <a:ext cx="566348" cy="566348"/>
          </a:xfrm>
          <a:prstGeom prst="rect">
            <a:avLst/>
          </a:prstGeom>
        </p:spPr>
      </p:pic>
    </p:spTree>
    <p:extLst>
      <p:ext uri="{BB962C8B-B14F-4D97-AF65-F5344CB8AC3E}">
        <p14:creationId xmlns:p14="http://schemas.microsoft.com/office/powerpoint/2010/main" val="150923282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C2452-D0E0-DE41-97E6-AD646D01DED1}"/>
              </a:ext>
            </a:extLst>
          </p:cNvPr>
          <p:cNvSpPr>
            <a:spLocks noGrp="1"/>
          </p:cNvSpPr>
          <p:nvPr>
            <p:ph type="title"/>
          </p:nvPr>
        </p:nvSpPr>
        <p:spPr/>
        <p:txBody>
          <a:bodyPr/>
          <a:lstStyle/>
          <a:p>
            <a:r>
              <a:rPr lang="en-US" dirty="0"/>
              <a:t>Optimizing the target variable is not optimizing the outcome</a:t>
            </a:r>
          </a:p>
        </p:txBody>
      </p:sp>
      <p:sp>
        <p:nvSpPr>
          <p:cNvPr id="3" name="Rectangle 2">
            <a:extLst>
              <a:ext uri="{FF2B5EF4-FFF2-40B4-BE49-F238E27FC236}">
                <a16:creationId xmlns:a16="http://schemas.microsoft.com/office/drawing/2014/main" id="{9FA42411-E9E0-8B49-A1A4-733702B95D11}"/>
              </a:ext>
            </a:extLst>
          </p:cNvPr>
          <p:cNvSpPr/>
          <p:nvPr/>
        </p:nvSpPr>
        <p:spPr>
          <a:xfrm>
            <a:off x="661987" y="1662003"/>
            <a:ext cx="10345299" cy="4832092"/>
          </a:xfrm>
          <a:prstGeom prst="rect">
            <a:avLst/>
          </a:prstGeom>
        </p:spPr>
        <p:txBody>
          <a:bodyPr wrap="square">
            <a:spAutoFit/>
          </a:bodyPr>
          <a:lstStyle/>
          <a:p>
            <a:pPr marL="285750" indent="-285750">
              <a:buFont typeface="Arial" panose="020B0604020202020204" pitchFamily="34" charset="0"/>
              <a:buChar char="•"/>
            </a:pPr>
            <a:r>
              <a:rPr lang="en-US" sz="2800" dirty="0">
                <a:latin typeface="Segoe UI Light" panose="020B0502040204020203" pitchFamily="34" charset="0"/>
                <a:cs typeface="Segoe UI Light" panose="020B0502040204020203" pitchFamily="34" charset="0"/>
              </a:rPr>
              <a:t>Algorithm scores are a key input to decisions about future enrollment in care coordination programs</a:t>
            </a:r>
          </a:p>
          <a:p>
            <a:pPr marL="285750" indent="-285750">
              <a:buFont typeface="Arial" panose="020B0604020202020204" pitchFamily="34" charset="0"/>
              <a:buChar char="•"/>
            </a:pPr>
            <a:r>
              <a:rPr lang="en-US" sz="2800" dirty="0">
                <a:latin typeface="Segoe UI Light" panose="020B0502040204020203" pitchFamily="34" charset="0"/>
                <a:cs typeface="Segoe UI Light" panose="020B0502040204020203" pitchFamily="34" charset="0"/>
              </a:rPr>
              <a:t>Less-healthy Blacks are scored at similar risk scores to more-healthy Whites which leads to disparities in program screening</a:t>
            </a:r>
          </a:p>
          <a:p>
            <a:pPr marL="285750" indent="-285750">
              <a:buFont typeface="Arial" panose="020B0604020202020204" pitchFamily="34" charset="0"/>
              <a:buChar char="•"/>
            </a:pPr>
            <a:r>
              <a:rPr lang="en-US" sz="2800" dirty="0">
                <a:latin typeface="Segoe UI Light" panose="020B0502040204020203" pitchFamily="34" charset="0"/>
                <a:cs typeface="Segoe UI Light" panose="020B0502040204020203" pitchFamily="34" charset="0"/>
              </a:rPr>
              <a:t>Algorithm’s prediction on health needs is really a prediction on health costs</a:t>
            </a:r>
          </a:p>
          <a:p>
            <a:pPr marL="285750" indent="-285750">
              <a:buFont typeface="Arial" panose="020B0604020202020204" pitchFamily="34" charset="0"/>
              <a:buChar char="•"/>
            </a:pPr>
            <a:r>
              <a:rPr lang="en-US" sz="2800" dirty="0">
                <a:latin typeface="Segoe UI Light" panose="020B0502040204020203" pitchFamily="34" charset="0"/>
                <a:cs typeface="Segoe UI Light" panose="020B0502040204020203" pitchFamily="34" charset="0"/>
              </a:rPr>
              <a:t>At a given level of health (measured by number of chronic illnesses), Blacks generate lower costs than Whites on average ($1,801 less per year, holding constant the number of chronic illnesses) [Obermeyer et al 2019]</a:t>
            </a:r>
          </a:p>
          <a:p>
            <a:pPr marL="285750" indent="-285750">
              <a:buFont typeface="Arial" panose="020B0604020202020204" pitchFamily="34" charset="0"/>
              <a:buChar char="•"/>
            </a:pPr>
            <a:endParaRPr lang="en-US" sz="2800" dirty="0">
              <a:latin typeface="Segoe UI Light" panose="020B0502040204020203" pitchFamily="34" charset="0"/>
              <a:cs typeface="Segoe UI Light" panose="020B0502040204020203" pitchFamily="34" charset="0"/>
            </a:endParaRPr>
          </a:p>
        </p:txBody>
      </p:sp>
      <p:pic>
        <p:nvPicPr>
          <p:cNvPr id="5" name="Picture 4">
            <a:extLst>
              <a:ext uri="{FF2B5EF4-FFF2-40B4-BE49-F238E27FC236}">
                <a16:creationId xmlns:a16="http://schemas.microsoft.com/office/drawing/2014/main" id="{6D65231A-4FB5-4A4B-9C50-46CBCB0BE9B9}"/>
              </a:ext>
            </a:extLst>
          </p:cNvPr>
          <p:cNvPicPr>
            <a:picLocks noChangeAspect="1"/>
          </p:cNvPicPr>
          <p:nvPr/>
        </p:nvPicPr>
        <p:blipFill>
          <a:blip r:embed="rId3"/>
          <a:stretch>
            <a:fillRect/>
          </a:stretch>
        </p:blipFill>
        <p:spPr>
          <a:xfrm>
            <a:off x="11420341" y="126686"/>
            <a:ext cx="566348" cy="566348"/>
          </a:xfrm>
          <a:prstGeom prst="rect">
            <a:avLst/>
          </a:prstGeom>
        </p:spPr>
      </p:pic>
    </p:spTree>
    <p:extLst>
      <p:ext uri="{BB962C8B-B14F-4D97-AF65-F5344CB8AC3E}">
        <p14:creationId xmlns:p14="http://schemas.microsoft.com/office/powerpoint/2010/main" val="212883216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C2452-D0E0-DE41-97E6-AD646D01DED1}"/>
              </a:ext>
            </a:extLst>
          </p:cNvPr>
          <p:cNvSpPr>
            <a:spLocks noGrp="1"/>
          </p:cNvSpPr>
          <p:nvPr>
            <p:ph type="title"/>
          </p:nvPr>
        </p:nvSpPr>
        <p:spPr/>
        <p:txBody>
          <a:bodyPr/>
          <a:lstStyle/>
          <a:p>
            <a:r>
              <a:rPr lang="en-US"/>
              <a:t>Healthcare Needs ≠ Healthcare Costs</a:t>
            </a:r>
          </a:p>
        </p:txBody>
      </p:sp>
      <p:sp>
        <p:nvSpPr>
          <p:cNvPr id="3" name="Rectangle 2">
            <a:extLst>
              <a:ext uri="{FF2B5EF4-FFF2-40B4-BE49-F238E27FC236}">
                <a16:creationId xmlns:a16="http://schemas.microsoft.com/office/drawing/2014/main" id="{9FA42411-E9E0-8B49-A1A4-733702B95D11}"/>
              </a:ext>
            </a:extLst>
          </p:cNvPr>
          <p:cNvSpPr/>
          <p:nvPr/>
        </p:nvSpPr>
        <p:spPr>
          <a:xfrm>
            <a:off x="690562" y="1765538"/>
            <a:ext cx="10345299" cy="3539430"/>
          </a:xfrm>
          <a:prstGeom prst="rect">
            <a:avLst/>
          </a:prstGeom>
        </p:spPr>
        <p:txBody>
          <a:bodyPr wrap="square" lIns="91440" tIns="45720" rIns="91440" bIns="45720" anchor="t">
            <a:spAutoFit/>
          </a:bodyPr>
          <a:lstStyle/>
          <a:p>
            <a:pPr marL="285750" indent="-285750">
              <a:buFont typeface="Arial" panose="020B0604020202020204" pitchFamily="34" charset="0"/>
              <a:buChar char="•"/>
            </a:pPr>
            <a:r>
              <a:rPr lang="en-US" sz="2800" dirty="0">
                <a:latin typeface="Segoe UI Light" panose="020B0502040204020203" pitchFamily="34" charset="0"/>
                <a:cs typeface="Segoe UI Light" panose="020B0502040204020203" pitchFamily="34" charset="0"/>
              </a:rPr>
              <a:t>Black patients generate very different kinds of costs: Fewer inpatient surgical and outpatient specialist costs, and more costs related to emergency visits and dialysis</a:t>
            </a:r>
          </a:p>
          <a:p>
            <a:pPr marL="285750" indent="-285750">
              <a:buFont typeface="Arial" panose="020B0604020202020204" pitchFamily="34" charset="0"/>
              <a:buChar char="•"/>
            </a:pPr>
            <a:r>
              <a:rPr lang="en-US" sz="2800" dirty="0">
                <a:latin typeface="Segoe UI Light" panose="020B0502040204020203" pitchFamily="34" charset="0"/>
                <a:cs typeface="Segoe UI Light" panose="020B0502040204020203" pitchFamily="34" charset="0"/>
              </a:rPr>
              <a:t>“These results suggest that the driving force behind the bias we detect is that Black patients generate lesser medical expenses, conditional on health, even when we account for specific comorbidities”</a:t>
            </a:r>
          </a:p>
          <a:p>
            <a:pPr marL="285750" indent="-285750">
              <a:buFont typeface="Arial" panose="020B0604020202020204" pitchFamily="34" charset="0"/>
              <a:buChar char="•"/>
            </a:pPr>
            <a:r>
              <a:rPr lang="en-US" sz="2800" dirty="0">
                <a:latin typeface="Segoe UI Light" panose="020B0502040204020203" pitchFamily="34" charset="0"/>
                <a:cs typeface="Segoe UI Light" panose="020B0502040204020203" pitchFamily="34" charset="0"/>
              </a:rPr>
              <a:t>Result: Optimizing for costs does not always lead to fair outcomes</a:t>
            </a:r>
          </a:p>
        </p:txBody>
      </p:sp>
      <p:sp>
        <p:nvSpPr>
          <p:cNvPr id="7" name="Rectangle 6">
            <a:extLst>
              <a:ext uri="{FF2B5EF4-FFF2-40B4-BE49-F238E27FC236}">
                <a16:creationId xmlns:a16="http://schemas.microsoft.com/office/drawing/2014/main" id="{BECF53D7-580B-6948-A451-5215DBFC7434}"/>
              </a:ext>
            </a:extLst>
          </p:cNvPr>
          <p:cNvSpPr/>
          <p:nvPr/>
        </p:nvSpPr>
        <p:spPr>
          <a:xfrm>
            <a:off x="9122805" y="6308209"/>
            <a:ext cx="2372060" cy="369332"/>
          </a:xfrm>
          <a:prstGeom prst="rect">
            <a:avLst/>
          </a:prstGeom>
        </p:spPr>
        <p:txBody>
          <a:bodyPr wrap="none">
            <a:spAutoFit/>
          </a:bodyPr>
          <a:lstStyle/>
          <a:p>
            <a:r>
              <a:rPr lang="en-US" dirty="0"/>
              <a:t>[Obermeyer et al 2019]</a:t>
            </a:r>
          </a:p>
        </p:txBody>
      </p:sp>
      <p:pic>
        <p:nvPicPr>
          <p:cNvPr id="8" name="Picture 7">
            <a:extLst>
              <a:ext uri="{FF2B5EF4-FFF2-40B4-BE49-F238E27FC236}">
                <a16:creationId xmlns:a16="http://schemas.microsoft.com/office/drawing/2014/main" id="{2040421C-21BD-43F1-90D3-56CF68A6CF29}"/>
              </a:ext>
            </a:extLst>
          </p:cNvPr>
          <p:cNvPicPr>
            <a:picLocks noChangeAspect="1"/>
          </p:cNvPicPr>
          <p:nvPr/>
        </p:nvPicPr>
        <p:blipFill>
          <a:blip r:embed="rId3"/>
          <a:stretch>
            <a:fillRect/>
          </a:stretch>
        </p:blipFill>
        <p:spPr>
          <a:xfrm>
            <a:off x="11420341" y="126686"/>
            <a:ext cx="566348" cy="566348"/>
          </a:xfrm>
          <a:prstGeom prst="rect">
            <a:avLst/>
          </a:prstGeom>
        </p:spPr>
      </p:pic>
    </p:spTree>
    <p:extLst>
      <p:ext uri="{BB962C8B-B14F-4D97-AF65-F5344CB8AC3E}">
        <p14:creationId xmlns:p14="http://schemas.microsoft.com/office/powerpoint/2010/main" val="65988222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D66E96-120D-43D7-9809-0668E388F17B}"/>
              </a:ext>
            </a:extLst>
          </p:cNvPr>
          <p:cNvSpPr>
            <a:spLocks noGrp="1"/>
          </p:cNvSpPr>
          <p:nvPr>
            <p:ph type="title"/>
          </p:nvPr>
        </p:nvSpPr>
        <p:spPr>
          <a:xfrm>
            <a:off x="434788" y="365125"/>
            <a:ext cx="10515600" cy="1325563"/>
          </a:xfrm>
        </p:spPr>
        <p:txBody>
          <a:bodyPr/>
          <a:lstStyle/>
          <a:p>
            <a:r>
              <a:rPr lang="en-US" dirty="0"/>
              <a:t>Regulating AI/ML: Focusing on the Specific</a:t>
            </a:r>
            <a:endParaRPr lang="en-US" dirty="0">
              <a:solidFill>
                <a:schemeClr val="accent6"/>
              </a:solidFill>
            </a:endParaRPr>
          </a:p>
        </p:txBody>
      </p:sp>
      <p:sp>
        <p:nvSpPr>
          <p:cNvPr id="3" name="Content Placeholder 2">
            <a:extLst>
              <a:ext uri="{FF2B5EF4-FFF2-40B4-BE49-F238E27FC236}">
                <a16:creationId xmlns:a16="http://schemas.microsoft.com/office/drawing/2014/main" id="{F921DE0C-D5D8-4423-9149-BDC245262FDD}"/>
              </a:ext>
            </a:extLst>
          </p:cNvPr>
          <p:cNvSpPr>
            <a:spLocks noGrp="1"/>
          </p:cNvSpPr>
          <p:nvPr>
            <p:ph idx="1"/>
          </p:nvPr>
        </p:nvSpPr>
        <p:spPr/>
        <p:txBody>
          <a:bodyPr>
            <a:normAutofit/>
          </a:bodyPr>
          <a:lstStyle/>
          <a:p>
            <a:pPr marL="457200" indent="-457200">
              <a:buFont typeface="Arial" panose="020B0604020202020204" pitchFamily="34" charset="0"/>
              <a:buChar char="•"/>
            </a:pPr>
            <a:r>
              <a:rPr lang="en-US" dirty="0"/>
              <a:t>Model performance is often assessed using data that is easily available, rather than data that reflects the target population of actual model use</a:t>
            </a:r>
          </a:p>
          <a:p>
            <a:pPr marL="457200" indent="-457200">
              <a:buFont typeface="Arial" panose="020B0604020202020204" pitchFamily="34" charset="0"/>
              <a:buChar char="•"/>
            </a:pPr>
            <a:r>
              <a:rPr lang="en-US" dirty="0"/>
              <a:t>Model performance using statistical measures is often conflated with demonstrating clinical impact and utility in care delivery</a:t>
            </a:r>
          </a:p>
          <a:p>
            <a:pPr marL="457200" indent="-457200">
              <a:buFont typeface="Arial" panose="020B0604020202020204" pitchFamily="34" charset="0"/>
              <a:buChar char="•"/>
            </a:pPr>
            <a:r>
              <a:rPr lang="en-US" dirty="0"/>
              <a:t>Clinical end users are often left ill-prepared to assess whether a model is generalizable to any particular setting</a:t>
            </a:r>
          </a:p>
          <a:p>
            <a:pPr marL="457200" indent="-457200">
              <a:buFont typeface="Arial" panose="020B0604020202020204" pitchFamily="34" charset="0"/>
              <a:buChar char="•"/>
            </a:pPr>
            <a:r>
              <a:rPr lang="en-US" dirty="0"/>
              <a:t>Metrics may be misapplied to </a:t>
            </a:r>
            <a:r>
              <a:rPr lang="en-US" i="1" dirty="0"/>
              <a:t>hide</a:t>
            </a:r>
            <a:r>
              <a:rPr lang="en-US" dirty="0"/>
              <a:t> true performance</a:t>
            </a:r>
          </a:p>
          <a:p>
            <a:pPr marL="457200" indent="-457200">
              <a:buFont typeface="Arial" panose="020B0604020202020204" pitchFamily="34" charset="0"/>
              <a:buChar char="•"/>
            </a:pPr>
            <a:endParaRPr lang="en-US" dirty="0"/>
          </a:p>
        </p:txBody>
      </p:sp>
    </p:spTree>
    <p:extLst>
      <p:ext uri="{BB962C8B-B14F-4D97-AF65-F5344CB8AC3E}">
        <p14:creationId xmlns:p14="http://schemas.microsoft.com/office/powerpoint/2010/main" val="62130143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CA4AC41-4F9D-1F43-9746-832CFA895B57}"/>
              </a:ext>
            </a:extLst>
          </p:cNvPr>
          <p:cNvSpPr>
            <a:spLocks noGrp="1"/>
          </p:cNvSpPr>
          <p:nvPr>
            <p:ph type="title"/>
          </p:nvPr>
        </p:nvSpPr>
        <p:spPr/>
        <p:txBody>
          <a:bodyPr/>
          <a:lstStyle/>
          <a:p>
            <a:r>
              <a:rPr lang="en-US"/>
              <a:t>Treatment Effect is not monotonic</a:t>
            </a:r>
          </a:p>
        </p:txBody>
      </p:sp>
      <p:sp>
        <p:nvSpPr>
          <p:cNvPr id="5" name="Content Placeholder 4">
            <a:extLst>
              <a:ext uri="{FF2B5EF4-FFF2-40B4-BE49-F238E27FC236}">
                <a16:creationId xmlns:a16="http://schemas.microsoft.com/office/drawing/2014/main" id="{8F970B8A-10AA-AC46-B92E-F9591B0E5DAC}"/>
              </a:ext>
            </a:extLst>
          </p:cNvPr>
          <p:cNvSpPr>
            <a:spLocks noGrp="1"/>
          </p:cNvSpPr>
          <p:nvPr>
            <p:ph idx="4294967295"/>
          </p:nvPr>
        </p:nvSpPr>
        <p:spPr>
          <a:xfrm>
            <a:off x="744667" y="1593614"/>
            <a:ext cx="5137150" cy="4464050"/>
          </a:xfrm>
        </p:spPr>
        <p:txBody>
          <a:bodyPr>
            <a:normAutofit fontScale="92500" lnSpcReduction="10000"/>
          </a:bodyPr>
          <a:lstStyle/>
          <a:p>
            <a:r>
              <a:rPr lang="en-US" dirty="0">
                <a:latin typeface="Segoe UI Light" panose="020B0502040204020203" pitchFamily="34" charset="0"/>
                <a:cs typeface="Segoe UI Light" panose="020B0502040204020203" pitchFamily="34" charset="0"/>
              </a:rPr>
              <a:t>The predicted risk of some future outcome e.g., healthcare needs is widely used to target policy interventions under the assumption that the treatment effect is monotonic</a:t>
            </a:r>
          </a:p>
          <a:p>
            <a:r>
              <a:rPr lang="en-US" dirty="0">
                <a:latin typeface="Segoe UI Light" panose="020B0502040204020203" pitchFamily="34" charset="0"/>
                <a:cs typeface="Segoe UI Light" panose="020B0502040204020203" pitchFamily="34" charset="0"/>
              </a:rPr>
              <a:t>However, this is however not always true</a:t>
            </a:r>
          </a:p>
          <a:p>
            <a:r>
              <a:rPr lang="en-US" dirty="0">
                <a:latin typeface="Segoe UI Light" panose="020B0502040204020203" pitchFamily="34" charset="0"/>
                <a:cs typeface="Segoe UI Light" panose="020B0502040204020203" pitchFamily="34" charset="0"/>
              </a:rPr>
              <a:t>At the same level of algorithm-predicted risk, Blacks have significantly more illness burden than Whites</a:t>
            </a:r>
          </a:p>
          <a:p>
            <a:endParaRPr lang="en-US" dirty="0">
              <a:latin typeface="Segoe UI Light" panose="020B0502040204020203" pitchFamily="34" charset="0"/>
              <a:cs typeface="Segoe UI Light" panose="020B0502040204020203" pitchFamily="34" charset="0"/>
            </a:endParaRPr>
          </a:p>
          <a:p>
            <a:endParaRPr lang="en-US" dirty="0">
              <a:latin typeface="Segoe UI Light" panose="020B0502040204020203" pitchFamily="34" charset="0"/>
              <a:cs typeface="Segoe UI Light" panose="020B0502040204020203" pitchFamily="34" charset="0"/>
            </a:endParaRPr>
          </a:p>
        </p:txBody>
      </p:sp>
      <p:pic>
        <p:nvPicPr>
          <p:cNvPr id="7" name="Picture 6">
            <a:extLst>
              <a:ext uri="{FF2B5EF4-FFF2-40B4-BE49-F238E27FC236}">
                <a16:creationId xmlns:a16="http://schemas.microsoft.com/office/drawing/2014/main" id="{1B535F43-EF27-6E48-8A9D-1C9FC27DEF90}"/>
              </a:ext>
            </a:extLst>
          </p:cNvPr>
          <p:cNvPicPr>
            <a:picLocks noChangeAspect="1"/>
          </p:cNvPicPr>
          <p:nvPr/>
        </p:nvPicPr>
        <p:blipFill>
          <a:blip r:embed="rId3"/>
          <a:stretch>
            <a:fillRect/>
          </a:stretch>
        </p:blipFill>
        <p:spPr>
          <a:xfrm>
            <a:off x="11420341" y="126686"/>
            <a:ext cx="566348" cy="566348"/>
          </a:xfrm>
          <a:prstGeom prst="rect">
            <a:avLst/>
          </a:prstGeom>
        </p:spPr>
      </p:pic>
      <p:pic>
        <p:nvPicPr>
          <p:cNvPr id="6" name="Picture 5" descr="A close up of a map&#10;&#10;Description automatically generated">
            <a:extLst>
              <a:ext uri="{FF2B5EF4-FFF2-40B4-BE49-F238E27FC236}">
                <a16:creationId xmlns:a16="http://schemas.microsoft.com/office/drawing/2014/main" id="{32213D49-0B65-3D48-A6F5-2432CDCB869C}"/>
              </a:ext>
            </a:extLst>
          </p:cNvPr>
          <p:cNvPicPr>
            <a:picLocks noChangeAspect="1"/>
          </p:cNvPicPr>
          <p:nvPr/>
        </p:nvPicPr>
        <p:blipFill>
          <a:blip r:embed="rId4"/>
          <a:stretch>
            <a:fillRect/>
          </a:stretch>
        </p:blipFill>
        <p:spPr>
          <a:xfrm>
            <a:off x="6217115" y="1593614"/>
            <a:ext cx="5486400" cy="2930302"/>
          </a:xfrm>
          <a:prstGeom prst="rect">
            <a:avLst/>
          </a:prstGeom>
        </p:spPr>
      </p:pic>
      <p:sp>
        <p:nvSpPr>
          <p:cNvPr id="2" name="Rectangle 1">
            <a:extLst>
              <a:ext uri="{FF2B5EF4-FFF2-40B4-BE49-F238E27FC236}">
                <a16:creationId xmlns:a16="http://schemas.microsoft.com/office/drawing/2014/main" id="{B952EAA5-BF14-8548-BA8E-85959BAAF12C}"/>
              </a:ext>
            </a:extLst>
          </p:cNvPr>
          <p:cNvSpPr/>
          <p:nvPr/>
        </p:nvSpPr>
        <p:spPr>
          <a:xfrm>
            <a:off x="6310184" y="4523916"/>
            <a:ext cx="5486400" cy="1477328"/>
          </a:xfrm>
          <a:prstGeom prst="rect">
            <a:avLst/>
          </a:prstGeom>
        </p:spPr>
        <p:txBody>
          <a:bodyPr wrap="square">
            <a:spAutoFit/>
          </a:bodyPr>
          <a:lstStyle/>
          <a:p>
            <a:r>
              <a:rPr lang="en-US" dirty="0">
                <a:latin typeface="Segoe UI Light" panose="020B0502040204020203" pitchFamily="34" charset="0"/>
                <a:cs typeface="Segoe UI Light" panose="020B0502040204020203" pitchFamily="34" charset="0"/>
              </a:rPr>
              <a:t>Calculate an overall measure of health status, the number of active chronic conditions [or “comorbidity score,” a metric used extensively in medical research to provide a comprehensive view of a patient’s health] by race, conditional on algorithmic risk score. </a:t>
            </a:r>
          </a:p>
        </p:txBody>
      </p:sp>
      <p:sp>
        <p:nvSpPr>
          <p:cNvPr id="3" name="Rectangle 2">
            <a:extLst>
              <a:ext uri="{FF2B5EF4-FFF2-40B4-BE49-F238E27FC236}">
                <a16:creationId xmlns:a16="http://schemas.microsoft.com/office/drawing/2014/main" id="{16C90EEE-B39C-0F43-8897-416DDA0D3BB9}"/>
              </a:ext>
            </a:extLst>
          </p:cNvPr>
          <p:cNvSpPr/>
          <p:nvPr/>
        </p:nvSpPr>
        <p:spPr>
          <a:xfrm>
            <a:off x="9122805" y="6076198"/>
            <a:ext cx="2372060" cy="369332"/>
          </a:xfrm>
          <a:prstGeom prst="rect">
            <a:avLst/>
          </a:prstGeom>
        </p:spPr>
        <p:txBody>
          <a:bodyPr wrap="none">
            <a:spAutoFit/>
          </a:bodyPr>
          <a:lstStyle/>
          <a:p>
            <a:r>
              <a:rPr lang="en-US" dirty="0">
                <a:latin typeface="Segoe UI Light" panose="020B0502040204020203" pitchFamily="34" charset="0"/>
                <a:cs typeface="Segoe UI Light" panose="020B0502040204020203" pitchFamily="34" charset="0"/>
              </a:rPr>
              <a:t>[Obermeyer et al 2019]</a:t>
            </a:r>
          </a:p>
        </p:txBody>
      </p:sp>
    </p:spTree>
    <p:extLst>
      <p:ext uri="{BB962C8B-B14F-4D97-AF65-F5344CB8AC3E}">
        <p14:creationId xmlns:p14="http://schemas.microsoft.com/office/powerpoint/2010/main" val="386047228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C2452-D0E0-DE41-97E6-AD646D01DED1}"/>
              </a:ext>
            </a:extLst>
          </p:cNvPr>
          <p:cNvSpPr>
            <a:spLocks noGrp="1"/>
          </p:cNvSpPr>
          <p:nvPr>
            <p:ph type="title"/>
          </p:nvPr>
        </p:nvSpPr>
        <p:spPr/>
        <p:txBody>
          <a:bodyPr/>
          <a:lstStyle/>
          <a:p>
            <a:r>
              <a:rPr lang="en-US" dirty="0" err="1"/>
              <a:t>Underspecification</a:t>
            </a:r>
            <a:r>
              <a:rPr lang="en-US" dirty="0"/>
              <a:t> in ML</a:t>
            </a:r>
          </a:p>
        </p:txBody>
      </p:sp>
      <p:sp>
        <p:nvSpPr>
          <p:cNvPr id="5" name="Content Placeholder 2">
            <a:extLst>
              <a:ext uri="{FF2B5EF4-FFF2-40B4-BE49-F238E27FC236}">
                <a16:creationId xmlns:a16="http://schemas.microsoft.com/office/drawing/2014/main" id="{E6A7A27B-3562-422D-BCF9-98FAFE9B4FF7}"/>
              </a:ext>
            </a:extLst>
          </p:cNvPr>
          <p:cNvSpPr txBox="1">
            <a:spLocks/>
          </p:cNvSpPr>
          <p:nvPr/>
        </p:nvSpPr>
        <p:spPr>
          <a:xfrm>
            <a:off x="409574" y="1417003"/>
            <a:ext cx="10590657" cy="2642933"/>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Segoe UI Light" panose="020B0502040204020203" pitchFamily="34" charset="0"/>
                <a:cs typeface="Segoe UI Light" panose="020B0502040204020203" pitchFamily="34" charset="0"/>
              </a:rPr>
              <a:t>Multiple ML models can roughly have the same performance in train-test but can vary wildly in performance when deployed</a:t>
            </a:r>
          </a:p>
          <a:p>
            <a:r>
              <a:rPr lang="en-US" dirty="0">
                <a:latin typeface="Segoe UI Light" panose="020B0502040204020203" pitchFamily="34" charset="0"/>
                <a:cs typeface="Segoe UI Light" panose="020B0502040204020203" pitchFamily="34" charset="0"/>
              </a:rPr>
              <a:t>“An ML pipeline is underspecified if there are many predictors </a:t>
            </a:r>
            <a:r>
              <a:rPr lang="en-US" i="1" dirty="0">
                <a:latin typeface="Segoe UI Light" panose="020B0502040204020203" pitchFamily="34" charset="0"/>
                <a:cs typeface="Segoe UI Light" panose="020B0502040204020203" pitchFamily="34" charset="0"/>
              </a:rPr>
              <a:t>f</a:t>
            </a:r>
            <a:r>
              <a:rPr lang="en-US" dirty="0">
                <a:latin typeface="Segoe UI Light" panose="020B0502040204020203" pitchFamily="34" charset="0"/>
                <a:cs typeface="Segoe UI Light" panose="020B0502040204020203" pitchFamily="34" charset="0"/>
              </a:rPr>
              <a:t> that a pipeline could return with similar predictive risk”</a:t>
            </a:r>
          </a:p>
          <a:p>
            <a:endParaRPr lang="en-US" dirty="0">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26BD4D1C-CDF5-4057-94AF-41842C48DBDC}"/>
              </a:ext>
            </a:extLst>
          </p:cNvPr>
          <p:cNvPicPr>
            <a:picLocks noChangeAspect="1"/>
          </p:cNvPicPr>
          <p:nvPr/>
        </p:nvPicPr>
        <p:blipFill>
          <a:blip r:embed="rId3"/>
          <a:stretch>
            <a:fillRect/>
          </a:stretch>
        </p:blipFill>
        <p:spPr>
          <a:xfrm>
            <a:off x="1893951" y="3255264"/>
            <a:ext cx="8020050" cy="2990850"/>
          </a:xfrm>
          <a:prstGeom prst="rect">
            <a:avLst/>
          </a:prstGeom>
        </p:spPr>
      </p:pic>
      <p:pic>
        <p:nvPicPr>
          <p:cNvPr id="9" name="Picture 8">
            <a:extLst>
              <a:ext uri="{FF2B5EF4-FFF2-40B4-BE49-F238E27FC236}">
                <a16:creationId xmlns:a16="http://schemas.microsoft.com/office/drawing/2014/main" id="{520061A9-E3FB-492B-B2F1-6D99A8680B0B}"/>
              </a:ext>
            </a:extLst>
          </p:cNvPr>
          <p:cNvPicPr>
            <a:picLocks noChangeAspect="1"/>
          </p:cNvPicPr>
          <p:nvPr/>
        </p:nvPicPr>
        <p:blipFill>
          <a:blip r:embed="rId4"/>
          <a:stretch>
            <a:fillRect/>
          </a:stretch>
        </p:blipFill>
        <p:spPr>
          <a:xfrm>
            <a:off x="11420341" y="126686"/>
            <a:ext cx="566348" cy="566348"/>
          </a:xfrm>
          <a:prstGeom prst="rect">
            <a:avLst/>
          </a:prstGeom>
        </p:spPr>
      </p:pic>
      <p:sp>
        <p:nvSpPr>
          <p:cNvPr id="7" name="TextBox 6">
            <a:extLst>
              <a:ext uri="{FF2B5EF4-FFF2-40B4-BE49-F238E27FC236}">
                <a16:creationId xmlns:a16="http://schemas.microsoft.com/office/drawing/2014/main" id="{6C313C96-6E12-4B73-B757-5F246DEAB09F}"/>
              </a:ext>
            </a:extLst>
          </p:cNvPr>
          <p:cNvSpPr txBox="1"/>
          <p:nvPr/>
        </p:nvSpPr>
        <p:spPr>
          <a:xfrm>
            <a:off x="7161245" y="6374674"/>
            <a:ext cx="2939907" cy="307777"/>
          </a:xfrm>
          <a:prstGeom prst="rect">
            <a:avLst/>
          </a:prstGeom>
          <a:noFill/>
        </p:spPr>
        <p:txBody>
          <a:bodyPr wrap="none" rtlCol="0">
            <a:spAutoFit/>
          </a:bodyPr>
          <a:lstStyle/>
          <a:p>
            <a:r>
              <a:rPr lang="en-US" sz="1400" dirty="0"/>
              <a:t>[</a:t>
            </a:r>
            <a:r>
              <a:rPr lang="en-US" sz="1400" b="0" i="0" dirty="0" err="1">
                <a:solidFill>
                  <a:srgbClr val="222222"/>
                </a:solidFill>
                <a:effectLst/>
              </a:rPr>
              <a:t>D'Amour</a:t>
            </a:r>
            <a:r>
              <a:rPr lang="en-US" sz="1400" b="0" i="0" dirty="0">
                <a:solidFill>
                  <a:srgbClr val="222222"/>
                </a:solidFill>
                <a:effectLst/>
              </a:rPr>
              <a:t> et al 2020; </a:t>
            </a:r>
            <a:r>
              <a:rPr lang="en-US" sz="1400" dirty="0"/>
              <a:t>Marx et al 2020]</a:t>
            </a:r>
          </a:p>
        </p:txBody>
      </p:sp>
    </p:spTree>
    <p:extLst>
      <p:ext uri="{BB962C8B-B14F-4D97-AF65-F5344CB8AC3E}">
        <p14:creationId xmlns:p14="http://schemas.microsoft.com/office/powerpoint/2010/main" val="255867747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C2452-D0E0-DE41-97E6-AD646D01DED1}"/>
              </a:ext>
            </a:extLst>
          </p:cNvPr>
          <p:cNvSpPr>
            <a:spLocks noGrp="1"/>
          </p:cNvSpPr>
          <p:nvPr>
            <p:ph type="title"/>
          </p:nvPr>
        </p:nvSpPr>
        <p:spPr/>
        <p:txBody>
          <a:bodyPr/>
          <a:lstStyle/>
          <a:p>
            <a:r>
              <a:rPr lang="en-US" dirty="0"/>
              <a:t>Consequences of </a:t>
            </a:r>
            <a:r>
              <a:rPr lang="en-US" dirty="0" err="1"/>
              <a:t>Underspecification</a:t>
            </a:r>
            <a:endParaRPr lang="en-US" dirty="0"/>
          </a:p>
        </p:txBody>
      </p:sp>
      <p:sp>
        <p:nvSpPr>
          <p:cNvPr id="5" name="Content Placeholder 2">
            <a:extLst>
              <a:ext uri="{FF2B5EF4-FFF2-40B4-BE49-F238E27FC236}">
                <a16:creationId xmlns:a16="http://schemas.microsoft.com/office/drawing/2014/main" id="{E6A7A27B-3562-422D-BCF9-98FAFE9B4FF7}"/>
              </a:ext>
            </a:extLst>
          </p:cNvPr>
          <p:cNvSpPr txBox="1">
            <a:spLocks/>
          </p:cNvSpPr>
          <p:nvPr/>
        </p:nvSpPr>
        <p:spPr>
          <a:xfrm>
            <a:off x="409574" y="1417003"/>
            <a:ext cx="10590657" cy="478262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Segoe UI Light" panose="020B0502040204020203" pitchFamily="34" charset="0"/>
                <a:cs typeface="Segoe UI Light" panose="020B0502040204020203" pitchFamily="34" charset="0"/>
              </a:rPr>
              <a:t>Stress tests (contrived testing conditions) can be done to determine how well will the models do in different scenarios</a:t>
            </a:r>
            <a:endParaRPr lang="en-US" b="0" i="0" dirty="0">
              <a:solidFill>
                <a:srgbClr val="000000"/>
              </a:solidFill>
              <a:effectLst/>
              <a:latin typeface="Segoe UI Light" panose="020B0502040204020203" pitchFamily="34" charset="0"/>
              <a:cs typeface="Segoe UI Light" panose="020B0502040204020203" pitchFamily="34" charset="0"/>
            </a:endParaRPr>
          </a:p>
          <a:p>
            <a:r>
              <a:rPr lang="en-US" b="0" i="0" dirty="0">
                <a:solidFill>
                  <a:srgbClr val="000000"/>
                </a:solidFill>
                <a:effectLst/>
                <a:latin typeface="Segoe UI Light" panose="020B0502040204020203" pitchFamily="34" charset="0"/>
                <a:cs typeface="Segoe UI Light" panose="020B0502040204020203" pitchFamily="34" charset="0"/>
              </a:rPr>
              <a:t>Implications for Fairness:  Predictive Multiplicity and </a:t>
            </a:r>
            <a:r>
              <a:rPr lang="en-US" b="0" i="0" dirty="0" err="1">
                <a:solidFill>
                  <a:srgbClr val="000000"/>
                </a:solidFill>
                <a:effectLst/>
                <a:latin typeface="Segoe UI Light" panose="020B0502040204020203" pitchFamily="34" charset="0"/>
                <a:cs typeface="Segoe UI Light" panose="020B0502040204020203" pitchFamily="34" charset="0"/>
              </a:rPr>
              <a:t>underspecifiation</a:t>
            </a:r>
            <a:r>
              <a:rPr lang="en-US" b="0" i="0" dirty="0">
                <a:solidFill>
                  <a:srgbClr val="000000"/>
                </a:solidFill>
                <a:effectLst/>
                <a:latin typeface="Segoe UI Light" panose="020B0502040204020203" pitchFamily="34" charset="0"/>
                <a:cs typeface="Segoe UI Light" panose="020B0502040204020203" pitchFamily="34" charset="0"/>
              </a:rPr>
              <a:t> can impact fairness and lead to unfair models</a:t>
            </a:r>
          </a:p>
          <a:p>
            <a:endParaRPr lang="en-US" dirty="0">
              <a:latin typeface="Segoe UI Light" panose="020B0502040204020203" pitchFamily="34" charset="0"/>
              <a:cs typeface="Segoe UI Light" panose="020B0502040204020203" pitchFamily="34" charset="0"/>
            </a:endParaRPr>
          </a:p>
        </p:txBody>
      </p:sp>
      <p:pic>
        <p:nvPicPr>
          <p:cNvPr id="4" name="Picture 3">
            <a:extLst>
              <a:ext uri="{FF2B5EF4-FFF2-40B4-BE49-F238E27FC236}">
                <a16:creationId xmlns:a16="http://schemas.microsoft.com/office/drawing/2014/main" id="{C6B1388B-8B1F-4DE8-B371-8DD536FB98B0}"/>
              </a:ext>
            </a:extLst>
          </p:cNvPr>
          <p:cNvPicPr>
            <a:picLocks noChangeAspect="1"/>
          </p:cNvPicPr>
          <p:nvPr/>
        </p:nvPicPr>
        <p:blipFill>
          <a:blip r:embed="rId3"/>
          <a:stretch>
            <a:fillRect/>
          </a:stretch>
        </p:blipFill>
        <p:spPr>
          <a:xfrm>
            <a:off x="2138362" y="3180207"/>
            <a:ext cx="7915275" cy="3019425"/>
          </a:xfrm>
          <a:prstGeom prst="rect">
            <a:avLst/>
          </a:prstGeom>
        </p:spPr>
      </p:pic>
      <p:pic>
        <p:nvPicPr>
          <p:cNvPr id="6" name="Picture 5">
            <a:extLst>
              <a:ext uri="{FF2B5EF4-FFF2-40B4-BE49-F238E27FC236}">
                <a16:creationId xmlns:a16="http://schemas.microsoft.com/office/drawing/2014/main" id="{AB8B0831-67AE-4D18-8798-78F962B71184}"/>
              </a:ext>
            </a:extLst>
          </p:cNvPr>
          <p:cNvPicPr>
            <a:picLocks noChangeAspect="1"/>
          </p:cNvPicPr>
          <p:nvPr/>
        </p:nvPicPr>
        <p:blipFill>
          <a:blip r:embed="rId4"/>
          <a:stretch>
            <a:fillRect/>
          </a:stretch>
        </p:blipFill>
        <p:spPr>
          <a:xfrm>
            <a:off x="11420341" y="126686"/>
            <a:ext cx="566348" cy="566348"/>
          </a:xfrm>
          <a:prstGeom prst="rect">
            <a:avLst/>
          </a:prstGeom>
        </p:spPr>
      </p:pic>
      <p:sp>
        <p:nvSpPr>
          <p:cNvPr id="7" name="TextBox 6">
            <a:extLst>
              <a:ext uri="{FF2B5EF4-FFF2-40B4-BE49-F238E27FC236}">
                <a16:creationId xmlns:a16="http://schemas.microsoft.com/office/drawing/2014/main" id="{93147C47-5C93-4444-B377-E0EC87DCDA73}"/>
              </a:ext>
            </a:extLst>
          </p:cNvPr>
          <p:cNvSpPr txBox="1"/>
          <p:nvPr/>
        </p:nvSpPr>
        <p:spPr>
          <a:xfrm>
            <a:off x="7161245" y="6374674"/>
            <a:ext cx="2939907" cy="307777"/>
          </a:xfrm>
          <a:prstGeom prst="rect">
            <a:avLst/>
          </a:prstGeom>
          <a:noFill/>
        </p:spPr>
        <p:txBody>
          <a:bodyPr wrap="none" rtlCol="0">
            <a:spAutoFit/>
          </a:bodyPr>
          <a:lstStyle/>
          <a:p>
            <a:r>
              <a:rPr lang="en-US" sz="1400"/>
              <a:t>[</a:t>
            </a:r>
            <a:r>
              <a:rPr lang="en-US" sz="1400" b="0" i="0" err="1">
                <a:solidFill>
                  <a:srgbClr val="222222"/>
                </a:solidFill>
                <a:effectLst/>
              </a:rPr>
              <a:t>D'Amour</a:t>
            </a:r>
            <a:r>
              <a:rPr lang="en-US" sz="1400" b="0" i="0">
                <a:solidFill>
                  <a:srgbClr val="222222"/>
                </a:solidFill>
                <a:effectLst/>
              </a:rPr>
              <a:t> et al 2020; </a:t>
            </a:r>
            <a:r>
              <a:rPr lang="en-US" sz="1400"/>
              <a:t>Marx et al 2020]</a:t>
            </a:r>
          </a:p>
        </p:txBody>
      </p:sp>
    </p:spTree>
    <p:extLst>
      <p:ext uri="{BB962C8B-B14F-4D97-AF65-F5344CB8AC3E}">
        <p14:creationId xmlns:p14="http://schemas.microsoft.com/office/powerpoint/2010/main" val="421996831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C2452-D0E0-DE41-97E6-AD646D01DED1}"/>
              </a:ext>
            </a:extLst>
          </p:cNvPr>
          <p:cNvSpPr>
            <a:spLocks noGrp="1"/>
          </p:cNvSpPr>
          <p:nvPr>
            <p:ph type="title"/>
          </p:nvPr>
        </p:nvSpPr>
        <p:spPr/>
        <p:txBody>
          <a:bodyPr/>
          <a:lstStyle/>
          <a:p>
            <a:r>
              <a:rPr lang="en-US" dirty="0"/>
              <a:t>The Problem of Non-Stationarity</a:t>
            </a:r>
          </a:p>
        </p:txBody>
      </p:sp>
      <p:sp>
        <p:nvSpPr>
          <p:cNvPr id="9" name="Content Placeholder 2">
            <a:extLst>
              <a:ext uri="{FF2B5EF4-FFF2-40B4-BE49-F238E27FC236}">
                <a16:creationId xmlns:a16="http://schemas.microsoft.com/office/drawing/2014/main" id="{E1FCD2E7-EBF5-48F5-8833-FB90583C5D2A}"/>
              </a:ext>
            </a:extLst>
          </p:cNvPr>
          <p:cNvSpPr txBox="1">
            <a:spLocks/>
          </p:cNvSpPr>
          <p:nvPr/>
        </p:nvSpPr>
        <p:spPr>
          <a:xfrm>
            <a:off x="409574" y="1417003"/>
            <a:ext cx="6384417" cy="4864925"/>
          </a:xfrm>
          <a:prstGeom prst="rect">
            <a:avLst/>
          </a:prstGeom>
        </p:spPr>
        <p:txBody>
          <a:bodyPr>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Segoe UI Light" panose="020B0502040204020203" pitchFamily="34" charset="0"/>
                <a:cs typeface="Segoe UI Light" panose="020B0502040204020203" pitchFamily="34" charset="0"/>
              </a:rPr>
              <a:t>Real world data is characterized by non-stationarity. [Jung et al 2015]</a:t>
            </a:r>
          </a:p>
          <a:p>
            <a:r>
              <a:rPr lang="en-US" dirty="0">
                <a:latin typeface="Segoe UI Light" panose="020B0502040204020203" pitchFamily="34" charset="0"/>
                <a:cs typeface="Segoe UI Light" panose="020B0502040204020203" pitchFamily="34" charset="0"/>
              </a:rPr>
              <a:t>Extended versions of ML algorithms can deal with concept drift while being fair</a:t>
            </a:r>
          </a:p>
          <a:p>
            <a:r>
              <a:rPr lang="en-US" sz="2800" dirty="0">
                <a:latin typeface="Segoe UI Light" panose="020B0502040204020203" pitchFamily="34" charset="0"/>
                <a:cs typeface="Segoe UI Light" panose="020B0502040204020203" pitchFamily="34" charset="0"/>
              </a:rPr>
              <a:t>Use older data to predict most recent data</a:t>
            </a:r>
          </a:p>
          <a:p>
            <a:pPr marL="800100" lvl="1" indent="-342900"/>
            <a:r>
              <a:rPr lang="en-US" dirty="0">
                <a:latin typeface="Segoe UI Light" panose="020B0502040204020203" pitchFamily="34" charset="0"/>
                <a:cs typeface="Segoe UI Light" panose="020B0502040204020203" pitchFamily="34" charset="0"/>
              </a:rPr>
              <a:t>Split by time (non-stationary)</a:t>
            </a:r>
          </a:p>
          <a:p>
            <a:pPr marL="800100" lvl="1" indent="-342900"/>
            <a:r>
              <a:rPr lang="en-US" dirty="0">
                <a:latin typeface="Segoe UI Light" panose="020B0502040204020203" pitchFamily="34" charset="0"/>
                <a:cs typeface="Segoe UI Light" panose="020B0502040204020203" pitchFamily="34" charset="0"/>
              </a:rPr>
              <a:t>Split randomly (stationary)</a:t>
            </a:r>
          </a:p>
          <a:p>
            <a:r>
              <a:rPr lang="en-US" sz="2800" dirty="0">
                <a:latin typeface="Segoe UI Light" panose="020B0502040204020203" pitchFamily="34" charset="0"/>
                <a:cs typeface="Segoe UI Light" panose="020B0502040204020203" pitchFamily="34" charset="0"/>
              </a:rPr>
              <a:t>Use of one set of patients to predict another set of patients</a:t>
            </a:r>
          </a:p>
          <a:p>
            <a:pPr marL="800100" lvl="1" indent="-342900"/>
            <a:r>
              <a:rPr lang="en-US" dirty="0">
                <a:latin typeface="Segoe UI Light" panose="020B0502040204020203" pitchFamily="34" charset="0"/>
                <a:cs typeface="Segoe UI Light" panose="020B0502040204020203" pitchFamily="34" charset="0"/>
              </a:rPr>
              <a:t>Split by patient (non-stationary)</a:t>
            </a:r>
          </a:p>
          <a:p>
            <a:pPr marL="342900" indent="-342900"/>
            <a:r>
              <a:rPr lang="en-US" dirty="0">
                <a:latin typeface="Segoe UI Light" panose="020B0502040204020203" pitchFamily="34" charset="0"/>
                <a:cs typeface="Segoe UI Light" panose="020B0502040204020203" pitchFamily="34" charset="0"/>
              </a:rPr>
              <a:t>If one is interested in “using the model on future data, then it appears that a substantially simpler model is best” [Jung and Shah 2015]</a:t>
            </a:r>
          </a:p>
          <a:p>
            <a:endParaRPr lang="en-US" dirty="0">
              <a:latin typeface="Segoe UI Light" panose="020B0502040204020203" pitchFamily="34" charset="0"/>
              <a:cs typeface="Segoe UI Light" panose="020B0502040204020203" pitchFamily="34" charset="0"/>
            </a:endParaRPr>
          </a:p>
        </p:txBody>
      </p:sp>
      <p:pic>
        <p:nvPicPr>
          <p:cNvPr id="11" name="Picture 10">
            <a:extLst>
              <a:ext uri="{FF2B5EF4-FFF2-40B4-BE49-F238E27FC236}">
                <a16:creationId xmlns:a16="http://schemas.microsoft.com/office/drawing/2014/main" id="{33054878-77F5-49D8-A924-92C7D6FC5D33}"/>
              </a:ext>
            </a:extLst>
          </p:cNvPr>
          <p:cNvPicPr>
            <a:picLocks noChangeAspect="1"/>
          </p:cNvPicPr>
          <p:nvPr/>
        </p:nvPicPr>
        <p:blipFill>
          <a:blip r:embed="rId3"/>
          <a:stretch>
            <a:fillRect/>
          </a:stretch>
        </p:blipFill>
        <p:spPr>
          <a:xfrm>
            <a:off x="11420341" y="126686"/>
            <a:ext cx="566348" cy="566348"/>
          </a:xfrm>
          <a:prstGeom prst="rect">
            <a:avLst/>
          </a:prstGeom>
        </p:spPr>
      </p:pic>
      <p:pic>
        <p:nvPicPr>
          <p:cNvPr id="13" name="Picture 12" descr="Diagram&#10;&#10;Description automatically generated">
            <a:extLst>
              <a:ext uri="{FF2B5EF4-FFF2-40B4-BE49-F238E27FC236}">
                <a16:creationId xmlns:a16="http://schemas.microsoft.com/office/drawing/2014/main" id="{1CE939C4-ED62-4C00-A915-EFBC2863929A}"/>
              </a:ext>
            </a:extLst>
          </p:cNvPr>
          <p:cNvPicPr>
            <a:picLocks noChangeAspect="1"/>
          </p:cNvPicPr>
          <p:nvPr/>
        </p:nvPicPr>
        <p:blipFill>
          <a:blip r:embed="rId4"/>
          <a:stretch>
            <a:fillRect/>
          </a:stretch>
        </p:blipFill>
        <p:spPr>
          <a:xfrm>
            <a:off x="6922194" y="1508445"/>
            <a:ext cx="4572000" cy="3416971"/>
          </a:xfrm>
          <a:prstGeom prst="rect">
            <a:avLst/>
          </a:prstGeom>
        </p:spPr>
      </p:pic>
    </p:spTree>
    <p:extLst>
      <p:ext uri="{BB962C8B-B14F-4D97-AF65-F5344CB8AC3E}">
        <p14:creationId xmlns:p14="http://schemas.microsoft.com/office/powerpoint/2010/main" val="388193803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DFB99-11EE-4400-B034-4856CEC2892F}"/>
              </a:ext>
            </a:extLst>
          </p:cNvPr>
          <p:cNvSpPr>
            <a:spLocks noGrp="1"/>
          </p:cNvSpPr>
          <p:nvPr>
            <p:ph type="title"/>
          </p:nvPr>
        </p:nvSpPr>
        <p:spPr/>
        <p:txBody>
          <a:bodyPr/>
          <a:lstStyle/>
          <a:p>
            <a:r>
              <a:rPr lang="en-US" dirty="0"/>
              <a:t>Modeling Long Term Impact of AI/ML</a:t>
            </a:r>
          </a:p>
        </p:txBody>
      </p:sp>
      <p:pic>
        <p:nvPicPr>
          <p:cNvPr id="3" name="Picture 2" descr="A picture containing drawing&#10;&#10;Description automatically generated">
            <a:extLst>
              <a:ext uri="{FF2B5EF4-FFF2-40B4-BE49-F238E27FC236}">
                <a16:creationId xmlns:a16="http://schemas.microsoft.com/office/drawing/2014/main" id="{D02623CE-F39E-466D-841F-DF980BF6CBF9}"/>
              </a:ext>
            </a:extLst>
          </p:cNvPr>
          <p:cNvPicPr>
            <a:picLocks noChangeAspect="1"/>
          </p:cNvPicPr>
          <p:nvPr/>
        </p:nvPicPr>
        <p:blipFill>
          <a:blip r:embed="rId2"/>
          <a:stretch>
            <a:fillRect/>
          </a:stretch>
        </p:blipFill>
        <p:spPr>
          <a:xfrm>
            <a:off x="11420341" y="126686"/>
            <a:ext cx="566348" cy="566348"/>
          </a:xfrm>
          <a:prstGeom prst="rect">
            <a:avLst/>
          </a:prstGeom>
        </p:spPr>
      </p:pic>
      <p:pic>
        <p:nvPicPr>
          <p:cNvPr id="4" name="Picture 5" descr="A screenshot of text&#10;&#10;Description automatically generated">
            <a:extLst>
              <a:ext uri="{FF2B5EF4-FFF2-40B4-BE49-F238E27FC236}">
                <a16:creationId xmlns:a16="http://schemas.microsoft.com/office/drawing/2014/main" id="{7D097996-B3DC-4CD8-AC14-B7A824CBB927}"/>
              </a:ext>
            </a:extLst>
          </p:cNvPr>
          <p:cNvPicPr>
            <a:picLocks noChangeAspect="1"/>
          </p:cNvPicPr>
          <p:nvPr/>
        </p:nvPicPr>
        <p:blipFill rotWithShape="1">
          <a:blip r:embed="rId3"/>
          <a:srcRect r="2" b="602"/>
          <a:stretch/>
        </p:blipFill>
        <p:spPr>
          <a:xfrm>
            <a:off x="6413803" y="1523486"/>
            <a:ext cx="5496825" cy="3811030"/>
          </a:xfrm>
          <a:prstGeom prst="rect">
            <a:avLst/>
          </a:prstGeom>
          <a:effectLst/>
        </p:spPr>
      </p:pic>
      <p:sp>
        <p:nvSpPr>
          <p:cNvPr id="5" name="TextBox 4">
            <a:extLst>
              <a:ext uri="{FF2B5EF4-FFF2-40B4-BE49-F238E27FC236}">
                <a16:creationId xmlns:a16="http://schemas.microsoft.com/office/drawing/2014/main" id="{4D8E6EFC-A54F-4EA2-92B8-32C2C150C106}"/>
              </a:ext>
            </a:extLst>
          </p:cNvPr>
          <p:cNvSpPr txBox="1"/>
          <p:nvPr/>
        </p:nvSpPr>
        <p:spPr>
          <a:xfrm>
            <a:off x="7609713" y="6129597"/>
            <a:ext cx="2433976" cy="369332"/>
          </a:xfrm>
          <a:prstGeom prst="rect">
            <a:avLst/>
          </a:prstGeom>
          <a:noFill/>
        </p:spPr>
        <p:txBody>
          <a:bodyPr wrap="square">
            <a:spAutoFit/>
          </a:bodyPr>
          <a:lstStyle/>
          <a:p>
            <a:pPr algn="ctr">
              <a:spcAft>
                <a:spcPts val="600"/>
              </a:spcAft>
            </a:pPr>
            <a:r>
              <a:rPr lang="en-US" sz="1800" dirty="0"/>
              <a:t>[</a:t>
            </a:r>
            <a:r>
              <a:rPr lang="en-US" sz="1800" dirty="0" err="1"/>
              <a:t>Mauss</a:t>
            </a:r>
            <a:r>
              <a:rPr lang="en-US" sz="1800" dirty="0"/>
              <a:t> et al. 2015]</a:t>
            </a:r>
          </a:p>
        </p:txBody>
      </p:sp>
      <p:sp>
        <p:nvSpPr>
          <p:cNvPr id="7" name="TextBox 6">
            <a:extLst>
              <a:ext uri="{FF2B5EF4-FFF2-40B4-BE49-F238E27FC236}">
                <a16:creationId xmlns:a16="http://schemas.microsoft.com/office/drawing/2014/main" id="{E175A7FF-BFD9-4CE9-A33F-05D57C5D4212}"/>
              </a:ext>
            </a:extLst>
          </p:cNvPr>
          <p:cNvSpPr txBox="1"/>
          <p:nvPr/>
        </p:nvSpPr>
        <p:spPr>
          <a:xfrm>
            <a:off x="683315" y="1523486"/>
            <a:ext cx="5730488" cy="5262979"/>
          </a:xfrm>
          <a:prstGeom prst="rect">
            <a:avLst/>
          </a:prstGeom>
          <a:noFill/>
        </p:spPr>
        <p:txBody>
          <a:bodyPr wrap="square">
            <a:spAutoFit/>
          </a:bodyPr>
          <a:lstStyle/>
          <a:p>
            <a:pPr marL="342900" indent="-342900">
              <a:buFont typeface="Arial" panose="020B0604020202020204" pitchFamily="34" charset="0"/>
              <a:buChar char="•"/>
            </a:pPr>
            <a:r>
              <a:rPr lang="en-US" sz="2400" dirty="0">
                <a:latin typeface="Segoe UI Light" panose="020B0502040204020203" pitchFamily="34" charset="0"/>
                <a:cs typeface="Segoe UI Light" panose="020B0502040204020203" pitchFamily="34" charset="0"/>
              </a:rPr>
              <a:t>Well-being and health is a life-long and long term phenomenon/process</a:t>
            </a:r>
          </a:p>
          <a:p>
            <a:pPr marL="342900" indent="-342900">
              <a:buFont typeface="Arial" panose="020B0604020202020204" pitchFamily="34" charset="0"/>
              <a:buChar char="•"/>
            </a:pPr>
            <a:r>
              <a:rPr lang="en-US" sz="2400" dirty="0">
                <a:latin typeface="Segoe UI Light" panose="020B0502040204020203" pitchFamily="34" charset="0"/>
                <a:cs typeface="Segoe UI Light" panose="020B0502040204020203" pitchFamily="34" charset="0"/>
              </a:rPr>
              <a:t>Long term dynamics in any system are hard to assess</a:t>
            </a:r>
          </a:p>
          <a:p>
            <a:pPr marL="342900" indent="-342900">
              <a:buFont typeface="Arial" panose="020B0604020202020204" pitchFamily="34" charset="0"/>
              <a:buChar char="•"/>
            </a:pPr>
            <a:r>
              <a:rPr lang="en-US" sz="2400" dirty="0">
                <a:latin typeface="Segoe UI Light" panose="020B0502040204020203" pitchFamily="34" charset="0"/>
                <a:cs typeface="Segoe UI Light" panose="020B0502040204020203" pitchFamily="34" charset="0"/>
              </a:rPr>
              <a:t>Modeling under what circumstances does modeling criteria promote the long-term well-being of protected groups over time</a:t>
            </a:r>
          </a:p>
          <a:p>
            <a:pPr marL="342900" indent="-342900">
              <a:buFont typeface="Arial" panose="020B0604020202020204" pitchFamily="34" charset="0"/>
              <a:buChar char="•"/>
            </a:pPr>
            <a:r>
              <a:rPr lang="en-US" sz="2400" dirty="0">
                <a:latin typeface="Segoe UI Light" panose="020B0502040204020203" pitchFamily="34" charset="0"/>
                <a:cs typeface="Segoe UI Light" panose="020B0502040204020203" pitchFamily="34" charset="0"/>
              </a:rPr>
              <a:t>In standard classification setting such scenarios are not considered</a:t>
            </a:r>
          </a:p>
          <a:p>
            <a:pPr marL="342900" indent="-342900">
              <a:buFont typeface="Arial" panose="020B0604020202020204" pitchFamily="34" charset="0"/>
              <a:buChar char="•"/>
            </a:pPr>
            <a:r>
              <a:rPr lang="en-US" sz="2400" dirty="0">
                <a:latin typeface="Segoe UI Light" panose="020B0502040204020203" pitchFamily="34" charset="0"/>
                <a:cs typeface="Segoe UI Light" panose="020B0502040204020203" pitchFamily="34" charset="0"/>
              </a:rPr>
              <a:t>What is the cumulative effect of discrimination faced by an individual over the course of a lifetime? </a:t>
            </a:r>
          </a:p>
          <a:p>
            <a:pPr marL="342900" indent="-342900">
              <a:buFont typeface="Arial" panose="020B0604020202020204" pitchFamily="34" charset="0"/>
              <a:buChar char="•"/>
            </a:pPr>
            <a:endParaRPr lang="en-US" sz="24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6198422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C2452-D0E0-DE41-97E6-AD646D01DED1}"/>
              </a:ext>
            </a:extLst>
          </p:cNvPr>
          <p:cNvSpPr>
            <a:spLocks noGrp="1"/>
          </p:cNvSpPr>
          <p:nvPr>
            <p:ph type="title"/>
          </p:nvPr>
        </p:nvSpPr>
        <p:spPr/>
        <p:txBody>
          <a:bodyPr/>
          <a:lstStyle/>
          <a:p>
            <a:r>
              <a:rPr lang="en-US" dirty="0"/>
              <a:t>From High resource to Low resource environments</a:t>
            </a:r>
          </a:p>
        </p:txBody>
      </p:sp>
      <p:pic>
        <p:nvPicPr>
          <p:cNvPr id="8" name="Picture 7">
            <a:extLst>
              <a:ext uri="{FF2B5EF4-FFF2-40B4-BE49-F238E27FC236}">
                <a16:creationId xmlns:a16="http://schemas.microsoft.com/office/drawing/2014/main" id="{D8A31F64-B16A-4BFC-93E1-16AE89C6C6A0}"/>
              </a:ext>
            </a:extLst>
          </p:cNvPr>
          <p:cNvPicPr>
            <a:picLocks noChangeAspect="1"/>
          </p:cNvPicPr>
          <p:nvPr/>
        </p:nvPicPr>
        <p:blipFill>
          <a:blip r:embed="rId3"/>
          <a:stretch>
            <a:fillRect/>
          </a:stretch>
        </p:blipFill>
        <p:spPr>
          <a:xfrm>
            <a:off x="11420341" y="126686"/>
            <a:ext cx="566348" cy="566348"/>
          </a:xfrm>
          <a:prstGeom prst="rect">
            <a:avLst/>
          </a:prstGeom>
        </p:spPr>
      </p:pic>
      <p:sp>
        <p:nvSpPr>
          <p:cNvPr id="4" name="Content Placeholder 2">
            <a:extLst>
              <a:ext uri="{FF2B5EF4-FFF2-40B4-BE49-F238E27FC236}">
                <a16:creationId xmlns:a16="http://schemas.microsoft.com/office/drawing/2014/main" id="{BCC19A4B-1764-4A9E-BEDE-E2D55A5AAECC}"/>
              </a:ext>
            </a:extLst>
          </p:cNvPr>
          <p:cNvSpPr txBox="1">
            <a:spLocks/>
          </p:cNvSpPr>
          <p:nvPr/>
        </p:nvSpPr>
        <p:spPr>
          <a:xfrm>
            <a:off x="828675" y="1622152"/>
            <a:ext cx="7305675"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rgbClr val="000000"/>
                </a:solidFill>
                <a:latin typeface="Segoe UI Light" panose="020B0502040204020203" pitchFamily="34" charset="0"/>
                <a:cs typeface="Segoe UI Light" panose="020B0502040204020203" pitchFamily="34" charset="0"/>
              </a:rPr>
              <a:t>A practical limitation of deploying machine learning models is the shift in performance observed when moving from high resource to low resource environments</a:t>
            </a:r>
          </a:p>
          <a:p>
            <a:r>
              <a:rPr lang="en-US" dirty="0">
                <a:solidFill>
                  <a:srgbClr val="000000"/>
                </a:solidFill>
                <a:latin typeface="Segoe UI Light" panose="020B0502040204020203" pitchFamily="34" charset="0"/>
                <a:cs typeface="Segoe UI Light" panose="020B0502040204020203" pitchFamily="34" charset="0"/>
              </a:rPr>
              <a:t>What are the regulatory obligations and resource support needed to ensure that translation of technology across high-to-low resource contexts happens</a:t>
            </a:r>
          </a:p>
          <a:p>
            <a:r>
              <a:rPr lang="en-US" dirty="0">
                <a:solidFill>
                  <a:srgbClr val="000000"/>
                </a:solidFill>
                <a:latin typeface="Segoe UI Light" panose="020B0502040204020203" pitchFamily="34" charset="0"/>
                <a:cs typeface="Segoe UI Light" panose="020B0502040204020203" pitchFamily="34" charset="0"/>
              </a:rPr>
              <a:t>Most aspects of responsible AI like fairness, </a:t>
            </a:r>
            <a:r>
              <a:rPr lang="en-US" dirty="0" err="1">
                <a:solidFill>
                  <a:srgbClr val="000000"/>
                </a:solidFill>
                <a:latin typeface="Segoe UI Light" panose="020B0502040204020203" pitchFamily="34" charset="0"/>
                <a:cs typeface="Segoe UI Light" panose="020B0502040204020203" pitchFamily="34" charset="0"/>
              </a:rPr>
              <a:t>explainability</a:t>
            </a:r>
            <a:r>
              <a:rPr lang="en-US" dirty="0">
                <a:solidFill>
                  <a:srgbClr val="000000"/>
                </a:solidFill>
                <a:latin typeface="Segoe UI Light" panose="020B0502040204020203" pitchFamily="34" charset="0"/>
                <a:cs typeface="Segoe UI Light" panose="020B0502040204020203" pitchFamily="34" charset="0"/>
              </a:rPr>
              <a:t>, and performance usually break down</a:t>
            </a:r>
            <a:endParaRPr lang="en-US" dirty="0">
              <a:latin typeface="Segoe UI Light" panose="020B0502040204020203" pitchFamily="34" charset="0"/>
              <a:cs typeface="Segoe UI Light" panose="020B0502040204020203" pitchFamily="34" charset="0"/>
            </a:endParaRPr>
          </a:p>
        </p:txBody>
      </p:sp>
      <p:sp>
        <p:nvSpPr>
          <p:cNvPr id="5" name="object 9">
            <a:extLst>
              <a:ext uri="{FF2B5EF4-FFF2-40B4-BE49-F238E27FC236}">
                <a16:creationId xmlns:a16="http://schemas.microsoft.com/office/drawing/2014/main" id="{F930E385-D7F2-44D7-AB5D-023A556C5E9D}"/>
              </a:ext>
            </a:extLst>
          </p:cNvPr>
          <p:cNvSpPr/>
          <p:nvPr/>
        </p:nvSpPr>
        <p:spPr>
          <a:xfrm>
            <a:off x="8210550" y="1690689"/>
            <a:ext cx="3712461" cy="1738311"/>
          </a:xfrm>
          <a:prstGeom prst="rect">
            <a:avLst/>
          </a:prstGeom>
          <a:blipFill>
            <a:blip r:embed="rId4" cstate="print"/>
            <a:stretch>
              <a:fillRect b="-13586"/>
            </a:stretch>
          </a:blipFill>
        </p:spPr>
        <p:txBody>
          <a:bodyPr wrap="square" lIns="0" tIns="0" rIns="0" bIns="0" rtlCol="0"/>
          <a:lstStyle/>
          <a:p>
            <a:endParaRPr>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36A2272F-45EA-4691-95E2-C42915BAF90B}"/>
              </a:ext>
            </a:extLst>
          </p:cNvPr>
          <p:cNvSpPr/>
          <p:nvPr/>
        </p:nvSpPr>
        <p:spPr>
          <a:xfrm>
            <a:off x="10234254" y="3429000"/>
            <a:ext cx="1612557" cy="369332"/>
          </a:xfrm>
          <a:prstGeom prst="rect">
            <a:avLst/>
          </a:prstGeom>
        </p:spPr>
        <p:txBody>
          <a:bodyPr wrap="none">
            <a:spAutoFit/>
          </a:bodyPr>
          <a:lstStyle/>
          <a:p>
            <a:r>
              <a:rPr lang="en-US">
                <a:latin typeface="Segoe UI Light" panose="020B0502040204020203" pitchFamily="34" charset="0"/>
                <a:cs typeface="Segoe UI Light" panose="020B0502040204020203" pitchFamily="34" charset="0"/>
              </a:rPr>
              <a:t>[</a:t>
            </a:r>
            <a:r>
              <a:rPr lang="en-US" err="1">
                <a:latin typeface="Segoe UI Light" panose="020B0502040204020203" pitchFamily="34" charset="0"/>
                <a:cs typeface="Segoe UI Light" panose="020B0502040204020203" pitchFamily="34" charset="0"/>
              </a:rPr>
              <a:t>Gargeya</a:t>
            </a:r>
            <a:r>
              <a:rPr lang="en-US">
                <a:latin typeface="Segoe UI Light" panose="020B0502040204020203" pitchFamily="34" charset="0"/>
                <a:cs typeface="Segoe UI Light" panose="020B0502040204020203" pitchFamily="34" charset="0"/>
              </a:rPr>
              <a:t> 2017]</a:t>
            </a:r>
          </a:p>
        </p:txBody>
      </p:sp>
    </p:spTree>
    <p:extLst>
      <p:ext uri="{BB962C8B-B14F-4D97-AF65-F5344CB8AC3E}">
        <p14:creationId xmlns:p14="http://schemas.microsoft.com/office/powerpoint/2010/main" val="67929152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C2452-D0E0-DE41-97E6-AD646D01DED1}"/>
              </a:ext>
            </a:extLst>
          </p:cNvPr>
          <p:cNvSpPr>
            <a:spLocks noGrp="1"/>
          </p:cNvSpPr>
          <p:nvPr>
            <p:ph type="title"/>
          </p:nvPr>
        </p:nvSpPr>
        <p:spPr/>
        <p:txBody>
          <a:bodyPr/>
          <a:lstStyle/>
          <a:p>
            <a:r>
              <a:rPr lang="en-US"/>
              <a:t>Generalization problems in moving from High resource to low resource environments</a:t>
            </a:r>
          </a:p>
        </p:txBody>
      </p:sp>
      <p:sp>
        <p:nvSpPr>
          <p:cNvPr id="4" name="Content Placeholder 2">
            <a:extLst>
              <a:ext uri="{FF2B5EF4-FFF2-40B4-BE49-F238E27FC236}">
                <a16:creationId xmlns:a16="http://schemas.microsoft.com/office/drawing/2014/main" id="{6562CB9E-378F-4BFB-ACF2-A3D6CDCD6DD4}"/>
              </a:ext>
            </a:extLst>
          </p:cNvPr>
          <p:cNvSpPr txBox="1">
            <a:spLocks/>
          </p:cNvSpPr>
          <p:nvPr/>
        </p:nvSpPr>
        <p:spPr>
          <a:xfrm>
            <a:off x="838199" y="1825625"/>
            <a:ext cx="6372225" cy="4351338"/>
          </a:xfrm>
          <a:prstGeom prst="rect">
            <a:avLst/>
          </a:prstGeom>
        </p:spPr>
        <p:txBody>
          <a:bodyPr>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Segoe UI Light" panose="020B0502040204020203" pitchFamily="34" charset="0"/>
                <a:cs typeface="Segoe UI Light" panose="020B0502040204020203" pitchFamily="34" charset="0"/>
              </a:rPr>
              <a:t>Deployment of Google’s Retinopathy tool in low resource environments</a:t>
            </a:r>
          </a:p>
          <a:p>
            <a:r>
              <a:rPr lang="en-US" dirty="0">
                <a:latin typeface="Segoe UI Light" panose="020B0502040204020203" pitchFamily="34" charset="0"/>
                <a:cs typeface="Segoe UI Light" panose="020B0502040204020203" pitchFamily="34" charset="0"/>
              </a:rPr>
              <a:t>Clinics in Google’s study often experienced slower and unreliable connections</a:t>
            </a:r>
          </a:p>
          <a:p>
            <a:r>
              <a:rPr lang="en-US" dirty="0">
                <a:latin typeface="Segoe UI Light" panose="020B0502040204020203" pitchFamily="34" charset="0"/>
                <a:cs typeface="Segoe UI Light" panose="020B0502040204020203" pitchFamily="34" charset="0"/>
              </a:rPr>
              <a:t>Example: In one clinic the internet went out for two hours during eye screening, reducing the number of patients screened by half (from 200 to 100)</a:t>
            </a:r>
          </a:p>
          <a:p>
            <a:r>
              <a:rPr lang="en-US" dirty="0">
                <a:latin typeface="Segoe UI Light" panose="020B0502040204020203" pitchFamily="34" charset="0"/>
                <a:cs typeface="Segoe UI Light" panose="020B0502040204020203" pitchFamily="34" charset="0"/>
              </a:rPr>
              <a:t>Fewer people in this case received treatment because of an attempt to leverage this technology</a:t>
            </a:r>
          </a:p>
        </p:txBody>
      </p:sp>
      <p:pic>
        <p:nvPicPr>
          <p:cNvPr id="5" name="Picture 4" descr="A screen shot of a person&#10;&#10;Description automatically generated">
            <a:extLst>
              <a:ext uri="{FF2B5EF4-FFF2-40B4-BE49-F238E27FC236}">
                <a16:creationId xmlns:a16="http://schemas.microsoft.com/office/drawing/2014/main" id="{60EC2873-65CB-4FE9-987E-60712DD6D860}"/>
              </a:ext>
            </a:extLst>
          </p:cNvPr>
          <p:cNvPicPr>
            <a:picLocks noChangeAspect="1"/>
          </p:cNvPicPr>
          <p:nvPr/>
        </p:nvPicPr>
        <p:blipFill rotWithShape="1">
          <a:blip r:embed="rId3"/>
          <a:srcRect l="9461" t="3026" r="9289" b="7697"/>
          <a:stretch/>
        </p:blipFill>
        <p:spPr>
          <a:xfrm>
            <a:off x="7558086" y="1825625"/>
            <a:ext cx="3714751" cy="3276600"/>
          </a:xfrm>
          <a:prstGeom prst="rect">
            <a:avLst/>
          </a:prstGeom>
        </p:spPr>
      </p:pic>
      <p:pic>
        <p:nvPicPr>
          <p:cNvPr id="7" name="Picture 6">
            <a:extLst>
              <a:ext uri="{FF2B5EF4-FFF2-40B4-BE49-F238E27FC236}">
                <a16:creationId xmlns:a16="http://schemas.microsoft.com/office/drawing/2014/main" id="{A0BCA2A7-B78B-4961-9691-27F7B7B92197}"/>
              </a:ext>
            </a:extLst>
          </p:cNvPr>
          <p:cNvPicPr>
            <a:picLocks noChangeAspect="1"/>
          </p:cNvPicPr>
          <p:nvPr/>
        </p:nvPicPr>
        <p:blipFill>
          <a:blip r:embed="rId4"/>
          <a:stretch>
            <a:fillRect/>
          </a:stretch>
        </p:blipFill>
        <p:spPr>
          <a:xfrm>
            <a:off x="11420341" y="126686"/>
            <a:ext cx="566348" cy="566348"/>
          </a:xfrm>
          <a:prstGeom prst="rect">
            <a:avLst/>
          </a:prstGeom>
        </p:spPr>
      </p:pic>
    </p:spTree>
    <p:extLst>
      <p:ext uri="{BB962C8B-B14F-4D97-AF65-F5344CB8AC3E}">
        <p14:creationId xmlns:p14="http://schemas.microsoft.com/office/powerpoint/2010/main" val="15733452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F59AFC3-F8D6-44A6-844F-14D301453403}"/>
              </a:ext>
            </a:extLst>
          </p:cNvPr>
          <p:cNvSpPr>
            <a:spLocks noGrp="1"/>
          </p:cNvSpPr>
          <p:nvPr>
            <p:ph idx="1"/>
          </p:nvPr>
        </p:nvSpPr>
        <p:spPr>
          <a:xfrm>
            <a:off x="434788" y="1825625"/>
            <a:ext cx="7904142" cy="4351338"/>
          </a:xfrm>
        </p:spPr>
        <p:txBody>
          <a:bodyPr>
            <a:normAutofit/>
          </a:bodyPr>
          <a:lstStyle/>
          <a:p>
            <a:pPr marL="457200" indent="-457200">
              <a:buFont typeface="Arial" panose="020B0604020202020204" pitchFamily="34" charset="0"/>
              <a:buChar char="•"/>
            </a:pPr>
            <a:r>
              <a:rPr lang="en-US" dirty="0"/>
              <a:t>Consequences of decision making can be far-reaching e.g., recommend an operation, recommend sending a patient to hospice etc.</a:t>
            </a:r>
          </a:p>
          <a:p>
            <a:pPr marL="457200" indent="-457200">
              <a:buFont typeface="Arial" panose="020B0604020202020204" pitchFamily="34" charset="0"/>
              <a:buChar char="•"/>
            </a:pPr>
            <a:r>
              <a:rPr lang="en-US" dirty="0"/>
              <a:t>ML models can be opaque which may lead to distrust, bias and unfair outcomes [Doshi-Velez et al 2014; Ahmad et al 2018]</a:t>
            </a:r>
          </a:p>
          <a:p>
            <a:pPr marL="457200" indent="-457200">
              <a:buFont typeface="Arial" panose="020B0604020202020204" pitchFamily="34" charset="0"/>
              <a:buChar char="•"/>
            </a:pPr>
            <a:r>
              <a:rPr lang="en-US" dirty="0"/>
              <a:t>Cost of a mistake can be high e.g., misclassification of a malignant tumor can be costly and dangerous </a:t>
            </a:r>
            <a:r>
              <a:rPr lang="en-US" dirty="0">
                <a:latin typeface="Segoe UI Light" panose="020B0502040204020203" pitchFamily="34" charset="0"/>
                <a:cs typeface="Segoe UI Light" panose="020B0502040204020203" pitchFamily="34" charset="0"/>
              </a:rPr>
              <a:t>[Nature Editorial 2008]</a:t>
            </a:r>
          </a:p>
          <a:p>
            <a:pPr marL="457200" indent="-457200">
              <a:buFont typeface="Arial" panose="020B0604020202020204" pitchFamily="34" charset="0"/>
              <a:buChar char="•"/>
            </a:pPr>
            <a:endParaRPr lang="en-US" dirty="0"/>
          </a:p>
        </p:txBody>
      </p:sp>
      <p:sp>
        <p:nvSpPr>
          <p:cNvPr id="3" name="Title 2">
            <a:extLst>
              <a:ext uri="{FF2B5EF4-FFF2-40B4-BE49-F238E27FC236}">
                <a16:creationId xmlns:a16="http://schemas.microsoft.com/office/drawing/2014/main" id="{335BE691-86A0-4AEA-8980-4BB31028D49B}"/>
              </a:ext>
            </a:extLst>
          </p:cNvPr>
          <p:cNvSpPr>
            <a:spLocks noGrp="1"/>
          </p:cNvSpPr>
          <p:nvPr>
            <p:ph type="title"/>
          </p:nvPr>
        </p:nvSpPr>
        <p:spPr/>
        <p:txBody>
          <a:bodyPr/>
          <a:lstStyle/>
          <a:p>
            <a:r>
              <a:rPr lang="en-US" dirty="0"/>
              <a:t>Why do we need ethical and responsible AI in Healthcare?</a:t>
            </a:r>
          </a:p>
        </p:txBody>
      </p:sp>
      <p:pic>
        <p:nvPicPr>
          <p:cNvPr id="4" name="Picture 3">
            <a:extLst>
              <a:ext uri="{FF2B5EF4-FFF2-40B4-BE49-F238E27FC236}">
                <a16:creationId xmlns:a16="http://schemas.microsoft.com/office/drawing/2014/main" id="{DC909049-ED3E-4FFA-BFD6-C0800649B80E}"/>
              </a:ext>
            </a:extLst>
          </p:cNvPr>
          <p:cNvPicPr>
            <a:picLocks noChangeAspect="1"/>
          </p:cNvPicPr>
          <p:nvPr/>
        </p:nvPicPr>
        <p:blipFill>
          <a:blip r:embed="rId2"/>
          <a:stretch>
            <a:fillRect/>
          </a:stretch>
        </p:blipFill>
        <p:spPr>
          <a:xfrm>
            <a:off x="11474038" y="323069"/>
            <a:ext cx="566348" cy="566348"/>
          </a:xfrm>
          <a:prstGeom prst="rect">
            <a:avLst/>
          </a:prstGeom>
        </p:spPr>
      </p:pic>
      <p:pic>
        <p:nvPicPr>
          <p:cNvPr id="7" name="Picture 6" descr="A picture containing X-ray film, blur&#10;&#10;Description automatically generated">
            <a:extLst>
              <a:ext uri="{FF2B5EF4-FFF2-40B4-BE49-F238E27FC236}">
                <a16:creationId xmlns:a16="http://schemas.microsoft.com/office/drawing/2014/main" id="{31CE769D-FA0E-4FD1-8491-AB8A3AB5DB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89686" y="1954833"/>
            <a:ext cx="2743200" cy="1599816"/>
          </a:xfrm>
          <a:prstGeom prst="rect">
            <a:avLst/>
          </a:prstGeom>
        </p:spPr>
      </p:pic>
      <p:sp>
        <p:nvSpPr>
          <p:cNvPr id="8" name="TextBox 7">
            <a:extLst>
              <a:ext uri="{FF2B5EF4-FFF2-40B4-BE49-F238E27FC236}">
                <a16:creationId xmlns:a16="http://schemas.microsoft.com/office/drawing/2014/main" id="{09E04FD0-BEAD-4461-86E3-2C89B9E809EE}"/>
              </a:ext>
            </a:extLst>
          </p:cNvPr>
          <p:cNvSpPr txBox="1"/>
          <p:nvPr/>
        </p:nvSpPr>
        <p:spPr>
          <a:xfrm>
            <a:off x="9017068" y="5102369"/>
            <a:ext cx="1735090" cy="369332"/>
          </a:xfrm>
          <a:prstGeom prst="rect">
            <a:avLst/>
          </a:prstGeom>
          <a:noFill/>
        </p:spPr>
        <p:txBody>
          <a:bodyPr wrap="square" rtlCol="0">
            <a:spAutoFit/>
          </a:bodyPr>
          <a:lstStyle/>
          <a:p>
            <a:r>
              <a:rPr lang="en-US" dirty="0">
                <a:latin typeface="Segoe UI Light" panose="020B0502040204020203" pitchFamily="34" charset="0"/>
                <a:cs typeface="Segoe UI Light" panose="020B0502040204020203" pitchFamily="34" charset="0"/>
              </a:rPr>
              <a:t>[</a:t>
            </a:r>
            <a:r>
              <a:rPr lang="en-US" dirty="0" err="1">
                <a:latin typeface="Segoe UI Light" panose="020B0502040204020203" pitchFamily="34" charset="0"/>
                <a:cs typeface="Segoe UI Light" panose="020B0502040204020203" pitchFamily="34" charset="0"/>
              </a:rPr>
              <a:t>Rajpurkar</a:t>
            </a:r>
            <a:r>
              <a:rPr lang="en-US" dirty="0">
                <a:latin typeface="Segoe UI Light" panose="020B0502040204020203" pitchFamily="34" charset="0"/>
                <a:cs typeface="Segoe UI Light" panose="020B0502040204020203" pitchFamily="34" charset="0"/>
              </a:rPr>
              <a:t> 2017]</a:t>
            </a:r>
          </a:p>
        </p:txBody>
      </p:sp>
      <p:pic>
        <p:nvPicPr>
          <p:cNvPr id="10" name="Picture 9" descr="A picture containing graphical user interface&#10;&#10;Description automatically generated">
            <a:extLst>
              <a:ext uri="{FF2B5EF4-FFF2-40B4-BE49-F238E27FC236}">
                <a16:creationId xmlns:a16="http://schemas.microsoft.com/office/drawing/2014/main" id="{8747328B-E371-4D90-B0DE-08EA014CB7C7}"/>
              </a:ext>
            </a:extLst>
          </p:cNvPr>
          <p:cNvPicPr>
            <a:picLocks noChangeAspect="1"/>
          </p:cNvPicPr>
          <p:nvPr/>
        </p:nvPicPr>
        <p:blipFill>
          <a:blip r:embed="rId4"/>
          <a:stretch>
            <a:fillRect/>
          </a:stretch>
        </p:blipFill>
        <p:spPr>
          <a:xfrm>
            <a:off x="8543966" y="3719404"/>
            <a:ext cx="2834640" cy="1316563"/>
          </a:xfrm>
          <a:prstGeom prst="rect">
            <a:avLst/>
          </a:prstGeom>
        </p:spPr>
      </p:pic>
    </p:spTree>
    <p:extLst>
      <p:ext uri="{BB962C8B-B14F-4D97-AF65-F5344CB8AC3E}">
        <p14:creationId xmlns:p14="http://schemas.microsoft.com/office/powerpoint/2010/main" val="227807115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C2452-D0E0-DE41-97E6-AD646D01DED1}"/>
              </a:ext>
            </a:extLst>
          </p:cNvPr>
          <p:cNvSpPr>
            <a:spLocks noGrp="1"/>
          </p:cNvSpPr>
          <p:nvPr>
            <p:ph type="title"/>
          </p:nvPr>
        </p:nvSpPr>
        <p:spPr/>
        <p:txBody>
          <a:bodyPr/>
          <a:lstStyle/>
          <a:p>
            <a:r>
              <a:rPr lang="en-US" dirty="0"/>
              <a:t>AI Audits in Responsible ML</a:t>
            </a:r>
          </a:p>
        </p:txBody>
      </p:sp>
      <p:pic>
        <p:nvPicPr>
          <p:cNvPr id="8" name="Picture 7">
            <a:extLst>
              <a:ext uri="{FF2B5EF4-FFF2-40B4-BE49-F238E27FC236}">
                <a16:creationId xmlns:a16="http://schemas.microsoft.com/office/drawing/2014/main" id="{D8A31F64-B16A-4BFC-93E1-16AE89C6C6A0}"/>
              </a:ext>
            </a:extLst>
          </p:cNvPr>
          <p:cNvPicPr>
            <a:picLocks noChangeAspect="1"/>
          </p:cNvPicPr>
          <p:nvPr/>
        </p:nvPicPr>
        <p:blipFill>
          <a:blip r:embed="rId3"/>
          <a:stretch>
            <a:fillRect/>
          </a:stretch>
        </p:blipFill>
        <p:spPr>
          <a:xfrm>
            <a:off x="11420341" y="126686"/>
            <a:ext cx="566348" cy="566348"/>
          </a:xfrm>
          <a:prstGeom prst="rect">
            <a:avLst/>
          </a:prstGeom>
        </p:spPr>
      </p:pic>
      <p:sp>
        <p:nvSpPr>
          <p:cNvPr id="3" name="TextBox 2">
            <a:extLst>
              <a:ext uri="{FF2B5EF4-FFF2-40B4-BE49-F238E27FC236}">
                <a16:creationId xmlns:a16="http://schemas.microsoft.com/office/drawing/2014/main" id="{BB0F328B-8544-4DB6-AB3F-F717BB686DE9}"/>
              </a:ext>
            </a:extLst>
          </p:cNvPr>
          <p:cNvSpPr txBox="1"/>
          <p:nvPr/>
        </p:nvSpPr>
        <p:spPr>
          <a:xfrm>
            <a:off x="644857" y="1561771"/>
            <a:ext cx="10775484" cy="3354765"/>
          </a:xfrm>
          <a:prstGeom prst="rect">
            <a:avLst/>
          </a:prstGeom>
          <a:noFill/>
        </p:spPr>
        <p:txBody>
          <a:bodyPr wrap="square" lIns="91440" tIns="45720" rIns="91440" bIns="45720" anchor="t">
            <a:spAutoFit/>
          </a:bodyPr>
          <a:lstStyle/>
          <a:p>
            <a:pPr marL="285750" indent="-285750">
              <a:buFont typeface="Arial" panose="020B0604020202020204" pitchFamily="34" charset="0"/>
              <a:buChar char="•"/>
            </a:pPr>
            <a:r>
              <a:rPr lang="en-US" sz="2800" dirty="0">
                <a:latin typeface="Segoe UI Light" panose="020B0502040204020203" pitchFamily="34" charset="0"/>
                <a:cs typeface="Segoe UI Light" panose="020B0502040204020203" pitchFamily="34" charset="0"/>
              </a:rPr>
              <a:t>Model risk management involves periodic look backs to evaluate the performance and the consequences of ML models in deployment</a:t>
            </a:r>
          </a:p>
          <a:p>
            <a:pPr marL="285750" indent="-285750">
              <a:buFont typeface="Arial" panose="020B0604020202020204" pitchFamily="34" charset="0"/>
              <a:buChar char="•"/>
            </a:pPr>
            <a:r>
              <a:rPr lang="en-US" sz="2800" dirty="0">
                <a:latin typeface="Segoe UI Light" panose="020B0502040204020203" pitchFamily="34" charset="0"/>
                <a:cs typeface="Segoe UI Light" panose="020B0502040204020203" pitchFamily="34" charset="0"/>
              </a:rPr>
              <a:t>Internal processes vs external processes</a:t>
            </a:r>
          </a:p>
          <a:p>
            <a:pPr marL="285750" indent="-285750">
              <a:buFont typeface="Arial" panose="020B0604020202020204" pitchFamily="34" charset="0"/>
              <a:buChar char="•"/>
            </a:pPr>
            <a:r>
              <a:rPr lang="en-US" sz="2800" dirty="0">
                <a:latin typeface="Segoe UI Light" panose="020B0502040204020203" pitchFamily="34" charset="0"/>
                <a:cs typeface="Segoe UI Light" panose="020B0502040204020203" pitchFamily="34" charset="0"/>
              </a:rPr>
              <a:t>Ad-hoc vs. Domain specific standard auditing process</a:t>
            </a:r>
          </a:p>
          <a:p>
            <a:pPr marL="285750" indent="-285750">
              <a:buFont typeface="Arial" panose="020B0604020202020204" pitchFamily="34" charset="0"/>
              <a:buChar char="•"/>
            </a:pPr>
            <a:r>
              <a:rPr lang="en-US" sz="2800" dirty="0">
                <a:latin typeface="Segoe UI Light" panose="020B0502040204020203" pitchFamily="34" charset="0"/>
                <a:cs typeface="Segoe UI Light" panose="020B0502040204020203" pitchFamily="34" charset="0"/>
              </a:rPr>
              <a:t>Scalability and comprehensiveness</a:t>
            </a:r>
          </a:p>
          <a:p>
            <a:pPr marL="285750" indent="-285750">
              <a:buFont typeface="Arial" panose="020B0604020202020204" pitchFamily="34" charset="0"/>
              <a:buChar char="•"/>
            </a:pPr>
            <a:r>
              <a:rPr lang="en-US" sz="2800" dirty="0">
                <a:latin typeface="Segoe UI Light" panose="020B0502040204020203" pitchFamily="34" charset="0"/>
                <a:cs typeface="Segoe UI Light" panose="020B0502040204020203" pitchFamily="34" charset="0"/>
              </a:rPr>
              <a:t>Challenges with race, ethnicity data that is either commonly missing or too coarse for meaningful evaluation</a:t>
            </a:r>
          </a:p>
          <a:p>
            <a:pPr marL="171450" indent="-171450">
              <a:buFont typeface="Arial" panose="020B0604020202020204" pitchFamily="34" charset="0"/>
              <a:buChar char="•"/>
            </a:pPr>
            <a:endParaRPr lang="en-US" sz="16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2846534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7A0573-BB30-4792-ABB4-338CF5C27AAD}"/>
              </a:ext>
            </a:extLst>
          </p:cNvPr>
          <p:cNvSpPr>
            <a:spLocks noGrp="1"/>
          </p:cNvSpPr>
          <p:nvPr>
            <p:ph type="title"/>
          </p:nvPr>
        </p:nvSpPr>
        <p:spPr>
          <a:xfrm>
            <a:off x="424480" y="106196"/>
            <a:ext cx="10566041" cy="726723"/>
          </a:xfrm>
        </p:spPr>
        <p:txBody>
          <a:bodyPr/>
          <a:lstStyle/>
          <a:p>
            <a:r>
              <a:rPr lang="en-US" dirty="0"/>
              <a:t>Responsible AI: Model Templates</a:t>
            </a:r>
          </a:p>
        </p:txBody>
      </p:sp>
      <p:pic>
        <p:nvPicPr>
          <p:cNvPr id="4" name="Content Placeholder 4">
            <a:extLst>
              <a:ext uri="{FF2B5EF4-FFF2-40B4-BE49-F238E27FC236}">
                <a16:creationId xmlns:a16="http://schemas.microsoft.com/office/drawing/2014/main" id="{09D98A83-9437-4624-9743-6B2AD7F10F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68726" y="753700"/>
            <a:ext cx="3492736" cy="5486400"/>
          </a:xfrm>
          <a:prstGeom prst="rect">
            <a:avLst/>
          </a:prstGeom>
        </p:spPr>
      </p:pic>
      <p:pic>
        <p:nvPicPr>
          <p:cNvPr id="6" name="Picture 5">
            <a:extLst>
              <a:ext uri="{FF2B5EF4-FFF2-40B4-BE49-F238E27FC236}">
                <a16:creationId xmlns:a16="http://schemas.microsoft.com/office/drawing/2014/main" id="{12AD78CF-A725-44BC-9B1A-6AEDE48F685C}"/>
              </a:ext>
            </a:extLst>
          </p:cNvPr>
          <p:cNvPicPr>
            <a:picLocks noChangeAspect="1"/>
          </p:cNvPicPr>
          <p:nvPr/>
        </p:nvPicPr>
        <p:blipFill>
          <a:blip r:embed="rId4"/>
          <a:stretch>
            <a:fillRect/>
          </a:stretch>
        </p:blipFill>
        <p:spPr>
          <a:xfrm>
            <a:off x="4712289" y="753700"/>
            <a:ext cx="2818762" cy="5486400"/>
          </a:xfrm>
          <a:prstGeom prst="rect">
            <a:avLst/>
          </a:prstGeom>
        </p:spPr>
      </p:pic>
      <p:sp>
        <p:nvSpPr>
          <p:cNvPr id="7" name="TextBox 6">
            <a:extLst>
              <a:ext uri="{FF2B5EF4-FFF2-40B4-BE49-F238E27FC236}">
                <a16:creationId xmlns:a16="http://schemas.microsoft.com/office/drawing/2014/main" id="{6AACC270-5FF8-4469-8F44-CF0A6DFD9D40}"/>
              </a:ext>
            </a:extLst>
          </p:cNvPr>
          <p:cNvSpPr txBox="1"/>
          <p:nvPr/>
        </p:nvSpPr>
        <p:spPr>
          <a:xfrm>
            <a:off x="5026562" y="6240100"/>
            <a:ext cx="2190215" cy="369332"/>
          </a:xfrm>
          <a:prstGeom prst="rect">
            <a:avLst/>
          </a:prstGeom>
          <a:noFill/>
        </p:spPr>
        <p:txBody>
          <a:bodyPr wrap="none" rtlCol="0">
            <a:spAutoFit/>
          </a:bodyPr>
          <a:lstStyle/>
          <a:p>
            <a:r>
              <a:rPr lang="en-US" dirty="0"/>
              <a:t>[Mitchell et al 2019]</a:t>
            </a:r>
          </a:p>
        </p:txBody>
      </p:sp>
      <p:pic>
        <p:nvPicPr>
          <p:cNvPr id="9" name="Picture 8">
            <a:extLst>
              <a:ext uri="{FF2B5EF4-FFF2-40B4-BE49-F238E27FC236}">
                <a16:creationId xmlns:a16="http://schemas.microsoft.com/office/drawing/2014/main" id="{818662EC-9B3A-4688-A226-9145A3677F8C}"/>
              </a:ext>
            </a:extLst>
          </p:cNvPr>
          <p:cNvPicPr>
            <a:picLocks noChangeAspect="1"/>
          </p:cNvPicPr>
          <p:nvPr/>
        </p:nvPicPr>
        <p:blipFill>
          <a:blip r:embed="rId5"/>
          <a:stretch>
            <a:fillRect/>
          </a:stretch>
        </p:blipFill>
        <p:spPr>
          <a:xfrm>
            <a:off x="424480" y="753700"/>
            <a:ext cx="3853686" cy="5486400"/>
          </a:xfrm>
          <a:prstGeom prst="rect">
            <a:avLst/>
          </a:prstGeom>
        </p:spPr>
      </p:pic>
      <p:sp>
        <p:nvSpPr>
          <p:cNvPr id="10" name="TextBox 9">
            <a:extLst>
              <a:ext uri="{FF2B5EF4-FFF2-40B4-BE49-F238E27FC236}">
                <a16:creationId xmlns:a16="http://schemas.microsoft.com/office/drawing/2014/main" id="{9A0C2293-B621-4F60-A106-47C165731938}"/>
              </a:ext>
            </a:extLst>
          </p:cNvPr>
          <p:cNvSpPr txBox="1"/>
          <p:nvPr/>
        </p:nvSpPr>
        <p:spPr>
          <a:xfrm>
            <a:off x="1393609" y="6240100"/>
            <a:ext cx="2067746" cy="369332"/>
          </a:xfrm>
          <a:prstGeom prst="rect">
            <a:avLst/>
          </a:prstGeom>
          <a:noFill/>
        </p:spPr>
        <p:txBody>
          <a:bodyPr wrap="none" rtlCol="0">
            <a:spAutoFit/>
          </a:bodyPr>
          <a:lstStyle/>
          <a:p>
            <a:r>
              <a:rPr lang="en-US" dirty="0"/>
              <a:t>[Arnold et al 2019]</a:t>
            </a:r>
          </a:p>
        </p:txBody>
      </p:sp>
      <p:sp>
        <p:nvSpPr>
          <p:cNvPr id="11" name="TextBox 10">
            <a:extLst>
              <a:ext uri="{FF2B5EF4-FFF2-40B4-BE49-F238E27FC236}">
                <a16:creationId xmlns:a16="http://schemas.microsoft.com/office/drawing/2014/main" id="{A1970B51-F471-425B-A412-27C03A5A0F27}"/>
              </a:ext>
            </a:extLst>
          </p:cNvPr>
          <p:cNvSpPr txBox="1"/>
          <p:nvPr/>
        </p:nvSpPr>
        <p:spPr>
          <a:xfrm>
            <a:off x="8452944" y="6240100"/>
            <a:ext cx="2124299" cy="369332"/>
          </a:xfrm>
          <a:prstGeom prst="rect">
            <a:avLst/>
          </a:prstGeom>
          <a:noFill/>
        </p:spPr>
        <p:txBody>
          <a:bodyPr wrap="none" rtlCol="0">
            <a:spAutoFit/>
          </a:bodyPr>
          <a:lstStyle/>
          <a:p>
            <a:r>
              <a:rPr lang="en-US" dirty="0"/>
              <a:t>[Sendak et al 2020]</a:t>
            </a:r>
          </a:p>
        </p:txBody>
      </p:sp>
      <p:pic>
        <p:nvPicPr>
          <p:cNvPr id="12" name="Picture 11">
            <a:extLst>
              <a:ext uri="{FF2B5EF4-FFF2-40B4-BE49-F238E27FC236}">
                <a16:creationId xmlns:a16="http://schemas.microsoft.com/office/drawing/2014/main" id="{5A234667-675D-4811-ADF5-B74FBF1EA940}"/>
              </a:ext>
            </a:extLst>
          </p:cNvPr>
          <p:cNvPicPr>
            <a:picLocks noChangeAspect="1"/>
          </p:cNvPicPr>
          <p:nvPr/>
        </p:nvPicPr>
        <p:blipFill>
          <a:blip r:embed="rId6"/>
          <a:stretch>
            <a:fillRect/>
          </a:stretch>
        </p:blipFill>
        <p:spPr>
          <a:xfrm>
            <a:off x="11420341" y="126686"/>
            <a:ext cx="566348" cy="566348"/>
          </a:xfrm>
          <a:prstGeom prst="rect">
            <a:avLst/>
          </a:prstGeom>
        </p:spPr>
      </p:pic>
    </p:spTree>
    <p:extLst>
      <p:ext uri="{BB962C8B-B14F-4D97-AF65-F5344CB8AC3E}">
        <p14:creationId xmlns:p14="http://schemas.microsoft.com/office/powerpoint/2010/main" val="275629352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ADBBD2-B9AA-46F7-8BDB-970D3B0DE91C}"/>
              </a:ext>
            </a:extLst>
          </p:cNvPr>
          <p:cNvSpPr>
            <a:spLocks noGrp="1"/>
          </p:cNvSpPr>
          <p:nvPr>
            <p:ph type="title"/>
          </p:nvPr>
        </p:nvSpPr>
        <p:spPr/>
        <p:txBody>
          <a:bodyPr/>
          <a:lstStyle/>
          <a:p>
            <a:r>
              <a:rPr lang="en-US" dirty="0"/>
              <a:t>Extraneous factors in Decision Making in AI/ML systems</a:t>
            </a:r>
          </a:p>
        </p:txBody>
      </p:sp>
      <p:sp>
        <p:nvSpPr>
          <p:cNvPr id="3" name="TextBox 2">
            <a:extLst>
              <a:ext uri="{FF2B5EF4-FFF2-40B4-BE49-F238E27FC236}">
                <a16:creationId xmlns:a16="http://schemas.microsoft.com/office/drawing/2014/main" id="{5A5DD5B8-4E9E-464A-A382-E1276DA750E3}"/>
              </a:ext>
            </a:extLst>
          </p:cNvPr>
          <p:cNvSpPr txBox="1"/>
          <p:nvPr/>
        </p:nvSpPr>
        <p:spPr>
          <a:xfrm>
            <a:off x="644857" y="1561771"/>
            <a:ext cx="10775484" cy="3354765"/>
          </a:xfrm>
          <a:prstGeom prst="rect">
            <a:avLst/>
          </a:prstGeom>
          <a:noFill/>
        </p:spPr>
        <p:txBody>
          <a:bodyPr wrap="square" lIns="91440" tIns="45720" rIns="91440" bIns="45720" anchor="t">
            <a:spAutoFit/>
          </a:bodyPr>
          <a:lstStyle/>
          <a:p>
            <a:pPr marL="285750" indent="-285750">
              <a:buFont typeface="Arial" panose="020B0604020202020204" pitchFamily="34" charset="0"/>
              <a:buChar char="•"/>
            </a:pPr>
            <a:r>
              <a:rPr lang="en-US" sz="2800" dirty="0">
                <a:latin typeface="Segoe UI Light" panose="020B0502040204020203" pitchFamily="34" charset="0"/>
                <a:cs typeface="Segoe UI Light" panose="020B0502040204020203" pitchFamily="34" charset="0"/>
              </a:rPr>
              <a:t>Model risk management involves periodic look backs to evaluate the performance and the consequences of ML models in deployment</a:t>
            </a:r>
          </a:p>
          <a:p>
            <a:pPr marL="285750" indent="-285750">
              <a:buFont typeface="Arial" panose="020B0604020202020204" pitchFamily="34" charset="0"/>
              <a:buChar char="•"/>
            </a:pPr>
            <a:r>
              <a:rPr lang="en-US" sz="2800" dirty="0">
                <a:latin typeface="Segoe UI Light" panose="020B0502040204020203" pitchFamily="34" charset="0"/>
                <a:cs typeface="Segoe UI Light" panose="020B0502040204020203" pitchFamily="34" charset="0"/>
              </a:rPr>
              <a:t>Internal processes vs external processes</a:t>
            </a:r>
          </a:p>
          <a:p>
            <a:pPr marL="285750" indent="-285750">
              <a:buFont typeface="Arial" panose="020B0604020202020204" pitchFamily="34" charset="0"/>
              <a:buChar char="•"/>
            </a:pPr>
            <a:r>
              <a:rPr lang="en-US" sz="2800" dirty="0">
                <a:latin typeface="Segoe UI Light" panose="020B0502040204020203" pitchFamily="34" charset="0"/>
                <a:cs typeface="Segoe UI Light" panose="020B0502040204020203" pitchFamily="34" charset="0"/>
              </a:rPr>
              <a:t>Ad-hoc vs. Domain specific standard auditing process</a:t>
            </a:r>
          </a:p>
          <a:p>
            <a:pPr marL="285750" indent="-285750">
              <a:buFont typeface="Arial" panose="020B0604020202020204" pitchFamily="34" charset="0"/>
              <a:buChar char="•"/>
            </a:pPr>
            <a:r>
              <a:rPr lang="en-US" sz="2800" dirty="0">
                <a:latin typeface="Segoe UI Light" panose="020B0502040204020203" pitchFamily="34" charset="0"/>
                <a:cs typeface="Segoe UI Light" panose="020B0502040204020203" pitchFamily="34" charset="0"/>
              </a:rPr>
              <a:t>Scalability and comprehensiveness</a:t>
            </a:r>
          </a:p>
          <a:p>
            <a:pPr marL="285750" indent="-285750">
              <a:buFont typeface="Arial" panose="020B0604020202020204" pitchFamily="34" charset="0"/>
              <a:buChar char="•"/>
            </a:pPr>
            <a:r>
              <a:rPr lang="en-US" sz="2800" dirty="0">
                <a:latin typeface="Segoe UI Light" panose="020B0502040204020203" pitchFamily="34" charset="0"/>
                <a:cs typeface="Segoe UI Light" panose="020B0502040204020203" pitchFamily="34" charset="0"/>
              </a:rPr>
              <a:t>Challenges with race, ethnicity data that is either commonly missing or too coarse for meaningful evaluation</a:t>
            </a:r>
          </a:p>
          <a:p>
            <a:pPr marL="171450" indent="-171450">
              <a:buFont typeface="Arial" panose="020B0604020202020204" pitchFamily="34" charset="0"/>
              <a:buChar char="•"/>
            </a:pPr>
            <a:endParaRPr lang="en-US" sz="1600" dirty="0">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364B6BDF-7E79-4F05-B70D-2A0EB319F5D7}"/>
              </a:ext>
            </a:extLst>
          </p:cNvPr>
          <p:cNvSpPr txBox="1"/>
          <p:nvPr/>
        </p:nvSpPr>
        <p:spPr>
          <a:xfrm>
            <a:off x="7943850" y="6134100"/>
            <a:ext cx="2124299" cy="369332"/>
          </a:xfrm>
          <a:prstGeom prst="rect">
            <a:avLst/>
          </a:prstGeom>
          <a:noFill/>
        </p:spPr>
        <p:txBody>
          <a:bodyPr wrap="none" rtlCol="0">
            <a:spAutoFit/>
          </a:bodyPr>
          <a:lstStyle/>
          <a:p>
            <a:r>
              <a:rPr lang="en-US" dirty="0">
                <a:latin typeface="Segoe UI Light" panose="020B0502040204020203" pitchFamily="34" charset="0"/>
                <a:cs typeface="Segoe UI Light" panose="020B0502040204020203" pitchFamily="34" charset="0"/>
              </a:rPr>
              <a:t>[Danziger et al 2011]</a:t>
            </a:r>
          </a:p>
        </p:txBody>
      </p:sp>
    </p:spTree>
    <p:extLst>
      <p:ext uri="{BB962C8B-B14F-4D97-AF65-F5344CB8AC3E}">
        <p14:creationId xmlns:p14="http://schemas.microsoft.com/office/powerpoint/2010/main" val="318907264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C2452-D0E0-DE41-97E6-AD646D01DED1}"/>
              </a:ext>
            </a:extLst>
          </p:cNvPr>
          <p:cNvSpPr>
            <a:spLocks noGrp="1"/>
          </p:cNvSpPr>
          <p:nvPr>
            <p:ph type="title"/>
          </p:nvPr>
        </p:nvSpPr>
        <p:spPr/>
        <p:txBody>
          <a:bodyPr/>
          <a:lstStyle/>
          <a:p>
            <a:r>
              <a:rPr lang="en-US" dirty="0"/>
              <a:t>Comprehension, Cognition and Responsible AI</a:t>
            </a:r>
          </a:p>
        </p:txBody>
      </p:sp>
      <p:sp>
        <p:nvSpPr>
          <p:cNvPr id="5" name="TextBox 4">
            <a:extLst>
              <a:ext uri="{FF2B5EF4-FFF2-40B4-BE49-F238E27FC236}">
                <a16:creationId xmlns:a16="http://schemas.microsoft.com/office/drawing/2014/main" id="{2A1B275C-4F3F-4CC4-A09B-7A288A337436}"/>
              </a:ext>
            </a:extLst>
          </p:cNvPr>
          <p:cNvSpPr txBox="1"/>
          <p:nvPr/>
        </p:nvSpPr>
        <p:spPr>
          <a:xfrm>
            <a:off x="631208" y="1576654"/>
            <a:ext cx="10515599" cy="4401205"/>
          </a:xfrm>
          <a:prstGeom prst="rect">
            <a:avLst/>
          </a:prstGeom>
          <a:noFill/>
        </p:spPr>
        <p:txBody>
          <a:bodyPr wrap="square">
            <a:spAutoFit/>
          </a:bodyPr>
          <a:lstStyle/>
          <a:p>
            <a:pPr marL="285750" indent="-285750">
              <a:buFont typeface="Arial" panose="020B0604020202020204" pitchFamily="34" charset="0"/>
              <a:buChar char="•"/>
            </a:pPr>
            <a:r>
              <a:rPr lang="en-US" sz="2800" dirty="0">
                <a:latin typeface="Segoe UI Light" panose="020B0502040204020203" pitchFamily="34" charset="0"/>
                <a:cs typeface="Segoe UI Light" panose="020B0502040204020203" pitchFamily="34" charset="0"/>
              </a:rPr>
              <a:t>Since fairness metrics and fair models are likely to be used by non-experts it is important to gauge an average person’s understanding of fairness</a:t>
            </a:r>
          </a:p>
          <a:p>
            <a:pPr marL="285750" indent="-285750">
              <a:buFont typeface="Arial" panose="020B0604020202020204" pitchFamily="34" charset="0"/>
              <a:buChar char="•"/>
            </a:pPr>
            <a:r>
              <a:rPr lang="en-US" sz="2800" dirty="0">
                <a:latin typeface="Segoe UI Light" panose="020B0502040204020203" pitchFamily="34" charset="0"/>
                <a:cs typeface="Segoe UI Light" panose="020B0502040204020203" pitchFamily="34" charset="0"/>
              </a:rPr>
              <a:t>Studies have found that “comprehension is lower for equal opportunity, false negative rate than other definitions”</a:t>
            </a:r>
          </a:p>
          <a:p>
            <a:pPr marL="285750" indent="-285750">
              <a:buFont typeface="Arial" panose="020B0604020202020204" pitchFamily="34" charset="0"/>
              <a:buChar char="•"/>
            </a:pPr>
            <a:r>
              <a:rPr lang="en-US" sz="2800" dirty="0">
                <a:latin typeface="Segoe UI Light" panose="020B0502040204020203" pitchFamily="34" charset="0"/>
                <a:cs typeface="Segoe UI Light" panose="020B0502040204020203" pitchFamily="34" charset="0"/>
              </a:rPr>
              <a:t>Education is a strong predictor of comprehension of fairness metrics (Problem: Marginalized are more likely to be affected)</a:t>
            </a:r>
          </a:p>
          <a:p>
            <a:pPr marL="285750" indent="-285750">
              <a:buFont typeface="Arial" panose="020B0604020202020204" pitchFamily="34" charset="0"/>
              <a:buChar char="•"/>
            </a:pPr>
            <a:r>
              <a:rPr lang="en-US" sz="2800" dirty="0">
                <a:latin typeface="Segoe UI Light" panose="020B0502040204020203" pitchFamily="34" charset="0"/>
                <a:cs typeface="Segoe UI Light" panose="020B0502040204020203" pitchFamily="34" charset="0"/>
              </a:rPr>
              <a:t>Those with the “weakest comprehension of fairness metrics also express the least negative sentiment toward them”</a:t>
            </a:r>
          </a:p>
          <a:p>
            <a:pPr algn="r"/>
            <a:r>
              <a:rPr lang="en-US" sz="2800" dirty="0">
                <a:latin typeface="Segoe UI Light" panose="020B0502040204020203" pitchFamily="34" charset="0"/>
                <a:cs typeface="Segoe UI Light" panose="020B0502040204020203" pitchFamily="34" charset="0"/>
              </a:rPr>
              <a:t>[</a:t>
            </a:r>
            <a:r>
              <a:rPr lang="en-US" sz="2800" dirty="0" err="1">
                <a:latin typeface="Segoe UI Light" panose="020B0502040204020203" pitchFamily="34" charset="0"/>
                <a:cs typeface="Segoe UI Light" panose="020B0502040204020203" pitchFamily="34" charset="0"/>
              </a:rPr>
              <a:t>Saha</a:t>
            </a:r>
            <a:r>
              <a:rPr lang="en-US" sz="2800" dirty="0">
                <a:latin typeface="Segoe UI Light" panose="020B0502040204020203" pitchFamily="34" charset="0"/>
                <a:cs typeface="Segoe UI Light" panose="020B0502040204020203" pitchFamily="34" charset="0"/>
              </a:rPr>
              <a:t> et al 2020]</a:t>
            </a:r>
          </a:p>
        </p:txBody>
      </p:sp>
      <p:pic>
        <p:nvPicPr>
          <p:cNvPr id="6" name="Picture 5">
            <a:extLst>
              <a:ext uri="{FF2B5EF4-FFF2-40B4-BE49-F238E27FC236}">
                <a16:creationId xmlns:a16="http://schemas.microsoft.com/office/drawing/2014/main" id="{C7A1D3A0-E82E-4D9A-85C2-DE1C470A965B}"/>
              </a:ext>
            </a:extLst>
          </p:cNvPr>
          <p:cNvPicPr>
            <a:picLocks noChangeAspect="1"/>
          </p:cNvPicPr>
          <p:nvPr/>
        </p:nvPicPr>
        <p:blipFill>
          <a:blip r:embed="rId3"/>
          <a:stretch>
            <a:fillRect/>
          </a:stretch>
        </p:blipFill>
        <p:spPr>
          <a:xfrm>
            <a:off x="11420341" y="126686"/>
            <a:ext cx="566348" cy="566348"/>
          </a:xfrm>
          <a:prstGeom prst="rect">
            <a:avLst/>
          </a:prstGeom>
        </p:spPr>
      </p:pic>
    </p:spTree>
    <p:extLst>
      <p:ext uri="{BB962C8B-B14F-4D97-AF65-F5344CB8AC3E}">
        <p14:creationId xmlns:p14="http://schemas.microsoft.com/office/powerpoint/2010/main" val="311105445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C2452-D0E0-DE41-97E6-AD646D01DED1}"/>
              </a:ext>
            </a:extLst>
          </p:cNvPr>
          <p:cNvSpPr>
            <a:spLocks noGrp="1"/>
          </p:cNvSpPr>
          <p:nvPr>
            <p:ph type="title"/>
          </p:nvPr>
        </p:nvSpPr>
        <p:spPr/>
        <p:txBody>
          <a:bodyPr>
            <a:normAutofit/>
          </a:bodyPr>
          <a:lstStyle/>
          <a:p>
            <a:r>
              <a:rPr lang="en-US" dirty="0"/>
              <a:t>How should algorithms be regulated?</a:t>
            </a:r>
          </a:p>
        </p:txBody>
      </p:sp>
      <p:pic>
        <p:nvPicPr>
          <p:cNvPr id="8" name="Picture 7">
            <a:extLst>
              <a:ext uri="{FF2B5EF4-FFF2-40B4-BE49-F238E27FC236}">
                <a16:creationId xmlns:a16="http://schemas.microsoft.com/office/drawing/2014/main" id="{D8A31F64-B16A-4BFC-93E1-16AE89C6C6A0}"/>
              </a:ext>
            </a:extLst>
          </p:cNvPr>
          <p:cNvPicPr>
            <a:picLocks noChangeAspect="1"/>
          </p:cNvPicPr>
          <p:nvPr/>
        </p:nvPicPr>
        <p:blipFill>
          <a:blip r:embed="rId3"/>
          <a:stretch>
            <a:fillRect/>
          </a:stretch>
        </p:blipFill>
        <p:spPr>
          <a:xfrm>
            <a:off x="11420341" y="126686"/>
            <a:ext cx="566348" cy="566348"/>
          </a:xfrm>
          <a:prstGeom prst="rect">
            <a:avLst/>
          </a:prstGeom>
        </p:spPr>
      </p:pic>
      <p:sp>
        <p:nvSpPr>
          <p:cNvPr id="6" name="Content Placeholder 2">
            <a:extLst>
              <a:ext uri="{FF2B5EF4-FFF2-40B4-BE49-F238E27FC236}">
                <a16:creationId xmlns:a16="http://schemas.microsoft.com/office/drawing/2014/main" id="{2200A049-0B7F-4DA4-B28B-B880C129D0BB}"/>
              </a:ext>
            </a:extLst>
          </p:cNvPr>
          <p:cNvSpPr txBox="1">
            <a:spLocks/>
          </p:cNvSpPr>
          <p:nvPr/>
        </p:nvSpPr>
        <p:spPr>
          <a:xfrm>
            <a:off x="593056" y="1417003"/>
            <a:ext cx="10515600" cy="4984218"/>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latin typeface="Segoe UI Light" panose="020B0502040204020203" pitchFamily="34" charset="0"/>
                <a:cs typeface="Segoe UI Light" panose="020B0502040204020203" pitchFamily="34" charset="0"/>
              </a:rPr>
              <a:t>Side Effects: </a:t>
            </a:r>
            <a:r>
              <a:rPr lang="en-US" b="0" i="0" dirty="0">
                <a:solidFill>
                  <a:srgbClr val="000000"/>
                </a:solidFill>
                <a:effectLst/>
                <a:latin typeface="Segoe UI Light" panose="020B0502040204020203" pitchFamily="34" charset="0"/>
                <a:cs typeface="Segoe UI Light" panose="020B0502040204020203" pitchFamily="34" charset="0"/>
              </a:rPr>
              <a:t>Chemotherapy drugs can shrink a patient’s tumor but they can also have devastating side effects</a:t>
            </a:r>
          </a:p>
          <a:p>
            <a:r>
              <a:rPr lang="en-US" b="1" dirty="0">
                <a:solidFill>
                  <a:srgbClr val="000000"/>
                </a:solidFill>
                <a:latin typeface="Segoe UI Light" panose="020B0502040204020203" pitchFamily="34" charset="0"/>
                <a:cs typeface="Segoe UI Light" panose="020B0502040204020203" pitchFamily="34" charset="0"/>
              </a:rPr>
              <a:t>Different effect on different populations: </a:t>
            </a:r>
            <a:r>
              <a:rPr lang="en-US" dirty="0">
                <a:solidFill>
                  <a:srgbClr val="000000"/>
                </a:solidFill>
                <a:latin typeface="Segoe UI Light" panose="020B0502040204020203" pitchFamily="34" charset="0"/>
                <a:cs typeface="Segoe UI Light" panose="020B0502040204020203" pitchFamily="34" charset="0"/>
              </a:rPr>
              <a:t>The blood thinner clopidogrel does not work in the 75% of Pacific Islanders as their bodies do not produce the enzyme for drug activation</a:t>
            </a:r>
          </a:p>
          <a:p>
            <a:r>
              <a:rPr lang="en-US" b="1" i="0" dirty="0">
                <a:solidFill>
                  <a:srgbClr val="000000"/>
                </a:solidFill>
                <a:effectLst/>
                <a:latin typeface="Segoe UI Light" panose="020B0502040204020203" pitchFamily="34" charset="0"/>
                <a:cs typeface="Segoe UI Light" panose="020B0502040204020203" pitchFamily="34" charset="0"/>
              </a:rPr>
              <a:t>Understanding who the product is for: </a:t>
            </a:r>
            <a:r>
              <a:rPr lang="en-US" b="0" i="0" dirty="0">
                <a:solidFill>
                  <a:srgbClr val="000000"/>
                </a:solidFill>
                <a:effectLst/>
                <a:latin typeface="Segoe UI Light" panose="020B0502040204020203" pitchFamily="34" charset="0"/>
                <a:cs typeface="Segoe UI Light" panose="020B0502040204020203" pitchFamily="34" charset="0"/>
              </a:rPr>
              <a:t>Clinical researchers are required to “clearly define a drug’s target users so a prescribing clinician can have confidence that the drug has been successfully tested on similar patients.” </a:t>
            </a:r>
          </a:p>
          <a:p>
            <a:r>
              <a:rPr lang="en-US" b="1" dirty="0">
                <a:solidFill>
                  <a:srgbClr val="000000"/>
                </a:solidFill>
                <a:latin typeface="Segoe UI Light" panose="020B0502040204020203" pitchFamily="34" charset="0"/>
                <a:cs typeface="Segoe UI Light" panose="020B0502040204020203" pitchFamily="34" charset="0"/>
              </a:rPr>
              <a:t>Understanding how the product was developed: </a:t>
            </a:r>
            <a:r>
              <a:rPr lang="en-US" dirty="0">
                <a:solidFill>
                  <a:srgbClr val="000000"/>
                </a:solidFill>
                <a:latin typeface="Segoe UI Light" panose="020B0502040204020203" pitchFamily="34" charset="0"/>
                <a:cs typeface="Segoe UI Light" panose="020B0502040204020203" pitchFamily="34" charset="0"/>
              </a:rPr>
              <a:t>Clinical trials have mandatory reporting requirements to ensure transparency and to hold product developers accountable</a:t>
            </a:r>
            <a:endParaRPr lang="en-US" dirty="0">
              <a:latin typeface="Segoe UI Light" panose="020B0502040204020203" pitchFamily="34" charset="0"/>
              <a:cs typeface="Segoe UI Light" panose="020B0502040204020203" pitchFamily="34" charset="0"/>
            </a:endParaRPr>
          </a:p>
        </p:txBody>
      </p:sp>
      <p:sp>
        <p:nvSpPr>
          <p:cNvPr id="7" name="TextBox 6">
            <a:extLst>
              <a:ext uri="{FF2B5EF4-FFF2-40B4-BE49-F238E27FC236}">
                <a16:creationId xmlns:a16="http://schemas.microsoft.com/office/drawing/2014/main" id="{5185420A-5E01-4867-BE1D-C434F47D5180}"/>
              </a:ext>
            </a:extLst>
          </p:cNvPr>
          <p:cNvSpPr txBox="1"/>
          <p:nvPr/>
        </p:nvSpPr>
        <p:spPr>
          <a:xfrm>
            <a:off x="9185520" y="6031889"/>
            <a:ext cx="2234821" cy="369332"/>
          </a:xfrm>
          <a:prstGeom prst="rect">
            <a:avLst/>
          </a:prstGeom>
          <a:noFill/>
        </p:spPr>
        <p:txBody>
          <a:bodyPr wrap="square">
            <a:spAutoFit/>
          </a:bodyPr>
          <a:lstStyle/>
          <a:p>
            <a:r>
              <a:rPr lang="en-US"/>
              <a:t>[</a:t>
            </a:r>
            <a:r>
              <a:rPr lang="en-US" err="1"/>
              <a:t>Coravos</a:t>
            </a:r>
            <a:r>
              <a:rPr lang="en-US"/>
              <a:t> et al 2019]</a:t>
            </a:r>
          </a:p>
        </p:txBody>
      </p:sp>
    </p:spTree>
    <p:extLst>
      <p:ext uri="{BB962C8B-B14F-4D97-AF65-F5344CB8AC3E}">
        <p14:creationId xmlns:p14="http://schemas.microsoft.com/office/powerpoint/2010/main" val="398743326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C2452-D0E0-DE41-97E6-AD646D01DED1}"/>
              </a:ext>
            </a:extLst>
          </p:cNvPr>
          <p:cNvSpPr>
            <a:spLocks noGrp="1"/>
          </p:cNvSpPr>
          <p:nvPr>
            <p:ph type="title"/>
          </p:nvPr>
        </p:nvSpPr>
        <p:spPr/>
        <p:txBody>
          <a:bodyPr/>
          <a:lstStyle/>
          <a:p>
            <a:r>
              <a:rPr lang="en-US"/>
              <a:t>Regulation: An FDA for ML and Algorithms?</a:t>
            </a:r>
          </a:p>
        </p:txBody>
      </p:sp>
      <p:sp>
        <p:nvSpPr>
          <p:cNvPr id="6" name="Content Placeholder 2">
            <a:extLst>
              <a:ext uri="{FF2B5EF4-FFF2-40B4-BE49-F238E27FC236}">
                <a16:creationId xmlns:a16="http://schemas.microsoft.com/office/drawing/2014/main" id="{2200A049-0B7F-4DA4-B28B-B880C129D0BB}"/>
              </a:ext>
            </a:extLst>
          </p:cNvPr>
          <p:cNvSpPr txBox="1">
            <a:spLocks/>
          </p:cNvSpPr>
          <p:nvPr/>
        </p:nvSpPr>
        <p:spPr>
          <a:xfrm>
            <a:off x="593056" y="1417003"/>
            <a:ext cx="10515600" cy="4984218"/>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0" i="0" dirty="0">
                <a:solidFill>
                  <a:srgbClr val="000000"/>
                </a:solidFill>
                <a:effectLst/>
                <a:latin typeface="Segoe UI Light" panose="020B0502040204020203" pitchFamily="34" charset="0"/>
                <a:cs typeface="Segoe UI Light" panose="020B0502040204020203" pitchFamily="34" charset="0"/>
              </a:rPr>
              <a:t>In drug development FDA enforces protocols for manufacturers to prove the safety and effectiveness of drug products before they go on the market</a:t>
            </a:r>
          </a:p>
          <a:p>
            <a:r>
              <a:rPr lang="en-US" dirty="0">
                <a:solidFill>
                  <a:srgbClr val="000000"/>
                </a:solidFill>
                <a:latin typeface="Segoe UI Light" panose="020B0502040204020203" pitchFamily="34" charset="0"/>
                <a:cs typeface="Segoe UI Light" panose="020B0502040204020203" pitchFamily="34" charset="0"/>
              </a:rPr>
              <a:t>Algorithms and ML models do no come with warning labels</a:t>
            </a:r>
          </a:p>
          <a:p>
            <a:r>
              <a:rPr lang="en-US" dirty="0">
                <a:latin typeface="Segoe UI Light" panose="020B0502040204020203" pitchFamily="34" charset="0"/>
                <a:cs typeface="Segoe UI Light" panose="020B0502040204020203" pitchFamily="34" charset="0"/>
              </a:rPr>
              <a:t>Adverse Events: Drugs carry the risk of adverse events (injury, hospitalization etc.) A well-documented public reporting structure for handling such mishaps exists (as given by FDA) where reports of serious events like death, serious injury can be tracked</a:t>
            </a:r>
          </a:p>
          <a:p>
            <a:r>
              <a:rPr lang="en-US" b="0" i="0" dirty="0">
                <a:solidFill>
                  <a:srgbClr val="000000"/>
                </a:solidFill>
                <a:effectLst/>
                <a:latin typeface="Segoe UI Light" panose="020B0502040204020203" pitchFamily="34" charset="0"/>
                <a:cs typeface="Segoe UI Light" panose="020B0502040204020203" pitchFamily="34" charset="0"/>
              </a:rPr>
              <a:t>Ethical and quality control standards in healthcare: Good Clinical Practice (GCP) for clinical trials, Good Manufacturing Practice (GMP) for products, and Good Laboratory Practice (GLP) for research laboratories</a:t>
            </a:r>
          </a:p>
          <a:p>
            <a:endParaRPr lang="en-US" dirty="0">
              <a:latin typeface="Segoe UI Light" panose="020B0502040204020203" pitchFamily="34" charset="0"/>
              <a:cs typeface="Segoe UI Light" panose="020B0502040204020203" pitchFamily="34" charset="0"/>
            </a:endParaRPr>
          </a:p>
          <a:p>
            <a:endParaRPr lang="en-US" dirty="0">
              <a:solidFill>
                <a:srgbClr val="000000"/>
              </a:solidFill>
              <a:latin typeface="Segoe UI Light" panose="020B0502040204020203" pitchFamily="34" charset="0"/>
              <a:cs typeface="Segoe UI Light" panose="020B0502040204020203" pitchFamily="34" charset="0"/>
            </a:endParaRPr>
          </a:p>
          <a:p>
            <a:endParaRPr lang="en-US" dirty="0">
              <a:latin typeface="Segoe UI Light" panose="020B0502040204020203" pitchFamily="34" charset="0"/>
              <a:cs typeface="Segoe UI Light" panose="020B0502040204020203" pitchFamily="34" charset="0"/>
            </a:endParaRPr>
          </a:p>
          <a:p>
            <a:endParaRPr lang="en-US" dirty="0">
              <a:solidFill>
                <a:srgbClr val="000000"/>
              </a:solidFill>
              <a:latin typeface="Segoe UI Light" panose="020B0502040204020203" pitchFamily="34" charset="0"/>
              <a:cs typeface="Segoe UI Light" panose="020B0502040204020203" pitchFamily="34" charset="0"/>
            </a:endParaRPr>
          </a:p>
        </p:txBody>
      </p:sp>
      <p:sp>
        <p:nvSpPr>
          <p:cNvPr id="5" name="TextBox 4">
            <a:extLst>
              <a:ext uri="{FF2B5EF4-FFF2-40B4-BE49-F238E27FC236}">
                <a16:creationId xmlns:a16="http://schemas.microsoft.com/office/drawing/2014/main" id="{48944141-AC23-48DC-AEC7-F4176996A412}"/>
              </a:ext>
            </a:extLst>
          </p:cNvPr>
          <p:cNvSpPr txBox="1"/>
          <p:nvPr/>
        </p:nvSpPr>
        <p:spPr>
          <a:xfrm>
            <a:off x="9185520" y="6031889"/>
            <a:ext cx="2234821" cy="369332"/>
          </a:xfrm>
          <a:prstGeom prst="rect">
            <a:avLst/>
          </a:prstGeom>
          <a:noFill/>
        </p:spPr>
        <p:txBody>
          <a:bodyPr wrap="square">
            <a:spAutoFit/>
          </a:bodyPr>
          <a:lstStyle/>
          <a:p>
            <a:r>
              <a:rPr lang="en-US" dirty="0"/>
              <a:t>[</a:t>
            </a:r>
            <a:r>
              <a:rPr lang="en-US" dirty="0" err="1"/>
              <a:t>Coravos</a:t>
            </a:r>
            <a:r>
              <a:rPr lang="en-US" dirty="0"/>
              <a:t> et al 2019]</a:t>
            </a:r>
          </a:p>
        </p:txBody>
      </p:sp>
      <p:pic>
        <p:nvPicPr>
          <p:cNvPr id="11" name="Picture 10">
            <a:extLst>
              <a:ext uri="{FF2B5EF4-FFF2-40B4-BE49-F238E27FC236}">
                <a16:creationId xmlns:a16="http://schemas.microsoft.com/office/drawing/2014/main" id="{47367494-5849-4953-9574-801A434346D4}"/>
              </a:ext>
            </a:extLst>
          </p:cNvPr>
          <p:cNvPicPr>
            <a:picLocks noChangeAspect="1"/>
          </p:cNvPicPr>
          <p:nvPr/>
        </p:nvPicPr>
        <p:blipFill>
          <a:blip r:embed="rId3"/>
          <a:stretch>
            <a:fillRect/>
          </a:stretch>
        </p:blipFill>
        <p:spPr>
          <a:xfrm>
            <a:off x="11420341" y="126686"/>
            <a:ext cx="566348" cy="566348"/>
          </a:xfrm>
          <a:prstGeom prst="rect">
            <a:avLst/>
          </a:prstGeom>
        </p:spPr>
      </p:pic>
    </p:spTree>
    <p:extLst>
      <p:ext uri="{BB962C8B-B14F-4D97-AF65-F5344CB8AC3E}">
        <p14:creationId xmlns:p14="http://schemas.microsoft.com/office/powerpoint/2010/main" val="423393303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6CE738F-59E0-4928-8D7C-7B36BA528480}"/>
              </a:ext>
            </a:extLst>
          </p:cNvPr>
          <p:cNvSpPr>
            <a:spLocks noGrp="1"/>
          </p:cNvSpPr>
          <p:nvPr>
            <p:ph idx="1"/>
          </p:nvPr>
        </p:nvSpPr>
        <p:spPr>
          <a:xfrm>
            <a:off x="434788" y="1452763"/>
            <a:ext cx="10515600" cy="1601155"/>
          </a:xfrm>
        </p:spPr>
        <p:txBody>
          <a:bodyPr/>
          <a:lstStyle/>
          <a:p>
            <a:r>
              <a:rPr lang="en-US" dirty="0"/>
              <a:t>Move fast and break things</a:t>
            </a:r>
          </a:p>
          <a:p>
            <a:pPr marL="457200" indent="-457200">
              <a:buFontTx/>
              <a:buChar char="-"/>
            </a:pPr>
            <a:r>
              <a:rPr lang="en-US" dirty="0"/>
              <a:t>Mark Zuckerberg</a:t>
            </a:r>
          </a:p>
        </p:txBody>
      </p:sp>
      <p:sp>
        <p:nvSpPr>
          <p:cNvPr id="4" name="Content Placeholder 1">
            <a:extLst>
              <a:ext uri="{FF2B5EF4-FFF2-40B4-BE49-F238E27FC236}">
                <a16:creationId xmlns:a16="http://schemas.microsoft.com/office/drawing/2014/main" id="{6F7BCC21-EC6A-4930-A6DC-230AAF345228}"/>
              </a:ext>
            </a:extLst>
          </p:cNvPr>
          <p:cNvSpPr txBox="1">
            <a:spLocks/>
          </p:cNvSpPr>
          <p:nvPr/>
        </p:nvSpPr>
        <p:spPr>
          <a:xfrm>
            <a:off x="363767" y="3429000"/>
            <a:ext cx="10515600" cy="1978458"/>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b="0" i="0" kern="1200">
                <a:solidFill>
                  <a:schemeClr val="tx2">
                    <a:lumMod val="50000"/>
                  </a:schemeClr>
                </a:solidFill>
                <a:latin typeface="Segoe UI Light" panose="020B0502040204020203" pitchFamily="34" charset="0"/>
                <a:ea typeface="+mn-ea"/>
                <a:cs typeface="Segoe UI Light"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2">
                    <a:lumMod val="50000"/>
                  </a:schemeClr>
                </a:solidFill>
                <a:latin typeface="Segoe UI Light" panose="020B0502040204020203" pitchFamily="34" charset="0"/>
                <a:ea typeface="+mn-ea"/>
                <a:cs typeface="Segoe UI Light"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lumMod val="50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lumMod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lumMod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“Move fast and break things” just doesn’t work (in healthcare)</a:t>
            </a:r>
          </a:p>
          <a:p>
            <a:r>
              <a:rPr lang="en-US" dirty="0"/>
              <a:t>- Vic </a:t>
            </a:r>
            <a:r>
              <a:rPr lang="en-US" dirty="0" err="1"/>
              <a:t>Gundotra</a:t>
            </a:r>
            <a:endParaRPr lang="en-US" dirty="0"/>
          </a:p>
        </p:txBody>
      </p:sp>
    </p:spTree>
    <p:extLst>
      <p:ext uri="{BB962C8B-B14F-4D97-AF65-F5344CB8AC3E}">
        <p14:creationId xmlns:p14="http://schemas.microsoft.com/office/powerpoint/2010/main" val="3428875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00C6E23-86B4-4A36-9DCB-049A17C4CB0C}"/>
              </a:ext>
            </a:extLst>
          </p:cNvPr>
          <p:cNvSpPr>
            <a:spLocks noGrp="1"/>
          </p:cNvSpPr>
          <p:nvPr>
            <p:ph idx="1"/>
          </p:nvPr>
        </p:nvSpPr>
        <p:spPr>
          <a:xfrm>
            <a:off x="434788" y="1825625"/>
            <a:ext cx="10607586" cy="4351338"/>
          </a:xfrm>
        </p:spPr>
        <p:txBody>
          <a:bodyPr/>
          <a:lstStyle/>
          <a:p>
            <a:pPr marL="457200" indent="-457200">
              <a:buFont typeface="Arial" panose="020B0604020202020204" pitchFamily="34" charset="0"/>
              <a:buChar char="•"/>
            </a:pPr>
            <a:r>
              <a:rPr lang="en-US" dirty="0"/>
              <a:t>Prevalence of AI as panacea trap leading to misuse of AI</a:t>
            </a:r>
          </a:p>
          <a:p>
            <a:pPr marL="457200" indent="-457200">
              <a:buFont typeface="Arial" panose="020B0604020202020204" pitchFamily="34" charset="0"/>
              <a:buChar char="•"/>
            </a:pPr>
            <a:r>
              <a:rPr lang="en-US" dirty="0"/>
              <a:t>Use of technology that is based on questionable concepts e.g., criminality based on facial recognition [</a:t>
            </a:r>
            <a:r>
              <a:rPr lang="en-US" dirty="0" err="1"/>
              <a:t>Arcas</a:t>
            </a:r>
            <a:r>
              <a:rPr lang="en-US" dirty="0"/>
              <a:t> 2017; Wu &amp; Zhang 2017]</a:t>
            </a:r>
          </a:p>
          <a:p>
            <a:pPr marL="457200" indent="-457200">
              <a:buFont typeface="Arial" panose="020B0604020202020204" pitchFamily="34" charset="0"/>
              <a:buChar char="•"/>
            </a:pPr>
            <a:r>
              <a:rPr lang="en-US" dirty="0"/>
              <a:t>Emotion recognition Technologies with biased data and unproven foundation [Crawford 2021]</a:t>
            </a:r>
          </a:p>
          <a:p>
            <a:pPr marL="457200" indent="-457200">
              <a:buFont typeface="Arial" panose="020B0604020202020204" pitchFamily="34" charset="0"/>
              <a:buChar char="•"/>
            </a:pPr>
            <a:r>
              <a:rPr lang="en-US" dirty="0"/>
              <a:t>Failure of many AI technologies during COVID19 to have real world effect on mitigation of COVID [Wynants et al 2020]</a:t>
            </a:r>
          </a:p>
        </p:txBody>
      </p:sp>
      <p:sp>
        <p:nvSpPr>
          <p:cNvPr id="3" name="Title 2">
            <a:extLst>
              <a:ext uri="{FF2B5EF4-FFF2-40B4-BE49-F238E27FC236}">
                <a16:creationId xmlns:a16="http://schemas.microsoft.com/office/drawing/2014/main" id="{A164966B-E72B-459B-8B8F-E0F894F0971A}"/>
              </a:ext>
            </a:extLst>
          </p:cNvPr>
          <p:cNvSpPr>
            <a:spLocks noGrp="1"/>
          </p:cNvSpPr>
          <p:nvPr>
            <p:ph type="title"/>
          </p:nvPr>
        </p:nvSpPr>
        <p:spPr/>
        <p:txBody>
          <a:bodyPr/>
          <a:lstStyle/>
          <a:p>
            <a:r>
              <a:rPr lang="en-US" dirty="0"/>
              <a:t>Cultural Problems in Tech: AI as panacea Trap</a:t>
            </a:r>
          </a:p>
        </p:txBody>
      </p:sp>
    </p:spTree>
    <p:extLst>
      <p:ext uri="{BB962C8B-B14F-4D97-AF65-F5344CB8AC3E}">
        <p14:creationId xmlns:p14="http://schemas.microsoft.com/office/powerpoint/2010/main" val="61066116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429D006-FA27-423F-8387-22B1959303AB}"/>
              </a:ext>
            </a:extLst>
          </p:cNvPr>
          <p:cNvSpPr>
            <a:spLocks noGrp="1"/>
          </p:cNvSpPr>
          <p:nvPr>
            <p:ph idx="1"/>
          </p:nvPr>
        </p:nvSpPr>
        <p:spPr>
          <a:xfrm>
            <a:off x="434788" y="1825625"/>
            <a:ext cx="7009621" cy="4351338"/>
          </a:xfrm>
        </p:spPr>
        <p:txBody>
          <a:bodyPr>
            <a:normAutofit fontScale="92500" lnSpcReduction="20000"/>
          </a:bodyPr>
          <a:lstStyle/>
          <a:p>
            <a:pPr marL="457200" indent="-457200">
              <a:buFont typeface="Arial" panose="020B0604020202020204" pitchFamily="34" charset="0"/>
              <a:buChar char="•"/>
            </a:pPr>
            <a:r>
              <a:rPr lang="en-US" dirty="0"/>
              <a:t>“Technological solutionism – the perception that technology will lead to only positive solutions” [Schwartz et al 2021]</a:t>
            </a:r>
          </a:p>
          <a:p>
            <a:pPr marL="457200" indent="-457200">
              <a:buFont typeface="Arial" panose="020B0604020202020204" pitchFamily="34" charset="0"/>
              <a:buChar char="•"/>
            </a:pPr>
            <a:r>
              <a:rPr lang="en-US" dirty="0"/>
              <a:t>Unintended consequences of AI for Good Technologies</a:t>
            </a:r>
          </a:p>
          <a:p>
            <a:pPr marL="457200" indent="-457200">
              <a:buFont typeface="Arial" panose="020B0604020202020204" pitchFamily="34" charset="0"/>
              <a:buChar char="•"/>
            </a:pPr>
            <a:r>
              <a:rPr lang="en-US" dirty="0"/>
              <a:t>Self-Tracking (health, driving) can start as a choice to improve oneself and results in benefits</a:t>
            </a:r>
          </a:p>
          <a:p>
            <a:pPr marL="457200" indent="-457200">
              <a:buFont typeface="Arial" panose="020B0604020202020204" pitchFamily="34" charset="0"/>
              <a:buChar char="•"/>
            </a:pPr>
            <a:r>
              <a:rPr lang="en-US" dirty="0"/>
              <a:t>“Eventually we will reach the point where people who decide not to self-track are assumed to be people who have something to hide. Then they have no choice but to start self-tracking” - </a:t>
            </a:r>
            <a:r>
              <a:rPr lang="en-US" dirty="0" err="1"/>
              <a:t>Evgeny</a:t>
            </a:r>
            <a:r>
              <a:rPr lang="en-US" dirty="0"/>
              <a:t> Morozov</a:t>
            </a:r>
          </a:p>
          <a:p>
            <a:pPr marL="457200" indent="-457200">
              <a:buFont typeface="Arial" panose="020B0604020202020204" pitchFamily="34" charset="0"/>
              <a:buChar char="•"/>
            </a:pPr>
            <a:endParaRPr lang="en-US" dirty="0"/>
          </a:p>
        </p:txBody>
      </p:sp>
      <p:sp>
        <p:nvSpPr>
          <p:cNvPr id="3" name="Title 2">
            <a:extLst>
              <a:ext uri="{FF2B5EF4-FFF2-40B4-BE49-F238E27FC236}">
                <a16:creationId xmlns:a16="http://schemas.microsoft.com/office/drawing/2014/main" id="{D2774F83-1B71-4708-8BD0-9B13BA241BE2}"/>
              </a:ext>
            </a:extLst>
          </p:cNvPr>
          <p:cNvSpPr>
            <a:spLocks noGrp="1"/>
          </p:cNvSpPr>
          <p:nvPr>
            <p:ph type="title"/>
          </p:nvPr>
        </p:nvSpPr>
        <p:spPr/>
        <p:txBody>
          <a:bodyPr/>
          <a:lstStyle/>
          <a:p>
            <a:r>
              <a:rPr lang="en-US" dirty="0"/>
              <a:t>Cultural Problems in Tech: Technological solutionism </a:t>
            </a:r>
          </a:p>
        </p:txBody>
      </p:sp>
      <p:pic>
        <p:nvPicPr>
          <p:cNvPr id="4" name="Picture 3" descr="A picture containing text&#10;&#10;Description automatically generated">
            <a:extLst>
              <a:ext uri="{FF2B5EF4-FFF2-40B4-BE49-F238E27FC236}">
                <a16:creationId xmlns:a16="http://schemas.microsoft.com/office/drawing/2014/main" id="{57FC8396-AC31-45B4-B9DC-67B88E452EC7}"/>
              </a:ext>
            </a:extLst>
          </p:cNvPr>
          <p:cNvPicPr>
            <a:picLocks noChangeAspect="1"/>
          </p:cNvPicPr>
          <p:nvPr/>
        </p:nvPicPr>
        <p:blipFill>
          <a:blip r:embed="rId3"/>
          <a:stretch>
            <a:fillRect/>
          </a:stretch>
        </p:blipFill>
        <p:spPr>
          <a:xfrm>
            <a:off x="7685639" y="1825625"/>
            <a:ext cx="3857625" cy="2990850"/>
          </a:xfrm>
          <a:prstGeom prst="rect">
            <a:avLst/>
          </a:prstGeom>
        </p:spPr>
      </p:pic>
    </p:spTree>
    <p:extLst>
      <p:ext uri="{BB962C8B-B14F-4D97-AF65-F5344CB8AC3E}">
        <p14:creationId xmlns:p14="http://schemas.microsoft.com/office/powerpoint/2010/main" val="272514845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6014CAD-4B48-4F0B-BFC8-D3A50A2A49E9}"/>
              </a:ext>
            </a:extLst>
          </p:cNvPr>
          <p:cNvSpPr>
            <a:spLocks noGrp="1"/>
          </p:cNvSpPr>
          <p:nvPr>
            <p:ph idx="1"/>
          </p:nvPr>
        </p:nvSpPr>
        <p:spPr/>
        <p:txBody>
          <a:bodyPr/>
          <a:lstStyle/>
          <a:p>
            <a:pPr marL="457200" indent="-457200">
              <a:buFont typeface="Arial" panose="020B0604020202020204" pitchFamily="34" charset="0"/>
              <a:buChar char="•"/>
            </a:pPr>
            <a:r>
              <a:rPr lang="en-US" dirty="0"/>
              <a:t>Neural Information Processing Systems (</a:t>
            </a:r>
            <a:r>
              <a:rPr lang="en-US" dirty="0" err="1"/>
              <a:t>NeurIPS</a:t>
            </a:r>
            <a:r>
              <a:rPr lang="en-US" dirty="0"/>
              <a:t>) introduced a requirement for submitting authors to include a statement on the broader societal impacts of their research [</a:t>
            </a:r>
            <a:r>
              <a:rPr lang="en-US" dirty="0" err="1"/>
              <a:t>Prunkl</a:t>
            </a:r>
            <a:r>
              <a:rPr lang="en-US" dirty="0"/>
              <a:t> et al 2021]</a:t>
            </a:r>
          </a:p>
          <a:p>
            <a:pPr marL="457200" indent="-457200">
              <a:buFont typeface="Arial" panose="020B0604020202020204" pitchFamily="34" charset="0"/>
              <a:buChar char="•"/>
            </a:pPr>
            <a:r>
              <a:rPr lang="en-US" dirty="0"/>
              <a:t>Papers are forwarded to ethics advisors if flagged for ethics and some were even rejected</a:t>
            </a:r>
          </a:p>
          <a:p>
            <a:pPr marL="457200" indent="-457200">
              <a:buFont typeface="Arial" panose="020B0604020202020204" pitchFamily="34" charset="0"/>
              <a:buChar char="•"/>
            </a:pPr>
            <a:r>
              <a:rPr lang="en-US" dirty="0"/>
              <a:t>IRBs: Unlike the </a:t>
            </a:r>
            <a:r>
              <a:rPr lang="en-US" dirty="0" err="1"/>
              <a:t>NeurIPS</a:t>
            </a:r>
            <a:r>
              <a:rPr lang="en-US" dirty="0"/>
              <a:t> requirement, IRBs are less concerned with the broader impacts of research and its downstream applications, but instead focus on the direct effects on human subjects during or after the research process.</a:t>
            </a:r>
          </a:p>
          <a:p>
            <a:pPr marL="457200" indent="-457200">
              <a:buFont typeface="Arial" panose="020B0604020202020204" pitchFamily="34" charset="0"/>
              <a:buChar char="•"/>
            </a:pPr>
            <a:r>
              <a:rPr lang="en-US" dirty="0"/>
              <a:t>Ethical assessment at conference reviews [ACM </a:t>
            </a:r>
            <a:r>
              <a:rPr lang="en-US" dirty="0" err="1"/>
              <a:t>Signmetrics</a:t>
            </a:r>
            <a:r>
              <a:rPr lang="en-US" dirty="0"/>
              <a:t> 2021]</a:t>
            </a:r>
          </a:p>
        </p:txBody>
      </p:sp>
      <p:sp>
        <p:nvSpPr>
          <p:cNvPr id="3" name="Title 2">
            <a:extLst>
              <a:ext uri="{FF2B5EF4-FFF2-40B4-BE49-F238E27FC236}">
                <a16:creationId xmlns:a16="http://schemas.microsoft.com/office/drawing/2014/main" id="{FCD8EBB6-2CFA-4E37-807B-2E5826FE5436}"/>
              </a:ext>
            </a:extLst>
          </p:cNvPr>
          <p:cNvSpPr>
            <a:spLocks noGrp="1"/>
          </p:cNvSpPr>
          <p:nvPr>
            <p:ph type="title"/>
          </p:nvPr>
        </p:nvSpPr>
        <p:spPr/>
        <p:txBody>
          <a:bodyPr/>
          <a:lstStyle/>
          <a:p>
            <a:r>
              <a:rPr lang="en-US" dirty="0"/>
              <a:t>Community Initiatives</a:t>
            </a:r>
          </a:p>
        </p:txBody>
      </p:sp>
    </p:spTree>
    <p:extLst>
      <p:ext uri="{BB962C8B-B14F-4D97-AF65-F5344CB8AC3E}">
        <p14:creationId xmlns:p14="http://schemas.microsoft.com/office/powerpoint/2010/main" val="5382314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FC8A5BF-E244-48D3-B751-52EC3CCB5246}"/>
              </a:ext>
            </a:extLst>
          </p:cNvPr>
          <p:cNvSpPr>
            <a:spLocks noGrp="1"/>
          </p:cNvSpPr>
          <p:nvPr>
            <p:ph idx="1"/>
          </p:nvPr>
        </p:nvSpPr>
        <p:spPr/>
        <p:txBody>
          <a:bodyPr>
            <a:normAutofit fontScale="92500" lnSpcReduction="10000"/>
          </a:bodyPr>
          <a:lstStyle/>
          <a:p>
            <a:pPr marL="457200" indent="-457200">
              <a:buFont typeface="Arial" panose="020B0604020202020204" pitchFamily="34" charset="0"/>
              <a:buChar char="•"/>
            </a:pPr>
            <a:r>
              <a:rPr lang="en-US" sz="2800" dirty="0">
                <a:ea typeface="Calibri" panose="020F0502020204030204" pitchFamily="34" charset="0"/>
              </a:rPr>
              <a:t>One of the earliest examples (1970s) of algorithmic discrimination comes an algorithm used by St. George’s Hospital Medical School in the UK. It was discriminating admittance decisions based on race and gender</a:t>
            </a:r>
          </a:p>
          <a:p>
            <a:pPr marL="457200" indent="-457200">
              <a:buFont typeface="Arial" panose="020B0604020202020204" pitchFamily="34" charset="0"/>
              <a:buChar char="•"/>
            </a:pPr>
            <a:r>
              <a:rPr lang="en-US" sz="2800" dirty="0"/>
              <a:t>Idahoans with cognitive or learning disabilities had their healthcare benefits reduced by $20,000—30,000 based on an AI algorithm without any explanation. This led to a lawsuit by ACLU that revealed the underlying algorithm (Stanley 2017)</a:t>
            </a:r>
          </a:p>
          <a:p>
            <a:pPr marL="457200" indent="-457200">
              <a:buFont typeface="Arial" panose="020B0604020202020204" pitchFamily="34" charset="0"/>
              <a:buChar char="•"/>
            </a:pPr>
            <a:r>
              <a:rPr lang="en-US" dirty="0"/>
              <a:t>IBM’s Watson was “was offering erroneous, sometimes dangerous cancer treatment advice”</a:t>
            </a:r>
          </a:p>
          <a:p>
            <a:pPr marL="457200" indent="-457200">
              <a:buFont typeface="Arial" panose="020B0604020202020204" pitchFamily="34" charset="0"/>
              <a:buChar char="•"/>
            </a:pPr>
            <a:r>
              <a:rPr lang="en-US" sz="2800" dirty="0"/>
              <a:t>According to an IDC survey a quarter of commercial organizations in Hea</a:t>
            </a:r>
            <a:r>
              <a:rPr lang="en-US" dirty="0"/>
              <a:t>lthcare AI</a:t>
            </a:r>
            <a:r>
              <a:rPr lang="en-US" sz="2800" dirty="0"/>
              <a:t> have 50% failure rate of their AI initiatives (IDC 2019)</a:t>
            </a:r>
          </a:p>
          <a:p>
            <a:endParaRPr lang="en-US" dirty="0"/>
          </a:p>
        </p:txBody>
      </p:sp>
      <p:sp>
        <p:nvSpPr>
          <p:cNvPr id="3" name="Title 2">
            <a:extLst>
              <a:ext uri="{FF2B5EF4-FFF2-40B4-BE49-F238E27FC236}">
                <a16:creationId xmlns:a16="http://schemas.microsoft.com/office/drawing/2014/main" id="{F68937BB-C4D9-4941-A69E-8A1BC7F994C8}"/>
              </a:ext>
            </a:extLst>
          </p:cNvPr>
          <p:cNvSpPr>
            <a:spLocks noGrp="1"/>
          </p:cNvSpPr>
          <p:nvPr>
            <p:ph type="title"/>
          </p:nvPr>
        </p:nvSpPr>
        <p:spPr/>
        <p:txBody>
          <a:bodyPr/>
          <a:lstStyle/>
          <a:p>
            <a:r>
              <a:rPr lang="en-US" dirty="0"/>
              <a:t>Failures of AI in Healthcare</a:t>
            </a:r>
          </a:p>
        </p:txBody>
      </p:sp>
      <p:pic>
        <p:nvPicPr>
          <p:cNvPr id="4" name="Picture 3">
            <a:extLst>
              <a:ext uri="{FF2B5EF4-FFF2-40B4-BE49-F238E27FC236}">
                <a16:creationId xmlns:a16="http://schemas.microsoft.com/office/drawing/2014/main" id="{2975E298-E999-44C9-A175-A30A36D55790}"/>
              </a:ext>
            </a:extLst>
          </p:cNvPr>
          <p:cNvPicPr>
            <a:picLocks noChangeAspect="1"/>
          </p:cNvPicPr>
          <p:nvPr/>
        </p:nvPicPr>
        <p:blipFill>
          <a:blip r:embed="rId3"/>
          <a:stretch>
            <a:fillRect/>
          </a:stretch>
        </p:blipFill>
        <p:spPr>
          <a:xfrm>
            <a:off x="11474038" y="323069"/>
            <a:ext cx="566348" cy="566348"/>
          </a:xfrm>
          <a:prstGeom prst="rect">
            <a:avLst/>
          </a:prstGeom>
        </p:spPr>
      </p:pic>
    </p:spTree>
    <p:extLst>
      <p:ext uri="{BB962C8B-B14F-4D97-AF65-F5344CB8AC3E}">
        <p14:creationId xmlns:p14="http://schemas.microsoft.com/office/powerpoint/2010/main" val="331029524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DFD8055-FBC1-40AD-B3AB-FF6B5935B87A}"/>
              </a:ext>
            </a:extLst>
          </p:cNvPr>
          <p:cNvSpPr>
            <a:spLocks noGrp="1"/>
          </p:cNvSpPr>
          <p:nvPr>
            <p:ph idx="1"/>
          </p:nvPr>
        </p:nvSpPr>
        <p:spPr/>
        <p:txBody>
          <a:bodyPr>
            <a:normAutofit/>
          </a:bodyPr>
          <a:lstStyle/>
          <a:p>
            <a:pPr marL="457200" indent="-457200">
              <a:buFont typeface="Arial" panose="020B0604020202020204" pitchFamily="34" charset="0"/>
              <a:buChar char="•"/>
            </a:pPr>
            <a:r>
              <a:rPr lang="en-US" dirty="0">
                <a:solidFill>
                  <a:schemeClr val="tx1"/>
                </a:solidFill>
              </a:rPr>
              <a:t>EU employs the same system device classification system that the US uses</a:t>
            </a:r>
          </a:p>
          <a:p>
            <a:pPr marL="457200" indent="-457200">
              <a:buFont typeface="Arial" panose="020B0604020202020204" pitchFamily="34" charset="0"/>
              <a:buChar char="•"/>
            </a:pPr>
            <a:r>
              <a:rPr lang="en-US" dirty="0">
                <a:solidFill>
                  <a:schemeClr val="tx1"/>
                </a:solidFill>
              </a:rPr>
              <a:t>Regulations are quite similar in many arenas</a:t>
            </a:r>
          </a:p>
          <a:p>
            <a:pPr marL="457200" indent="-457200">
              <a:buFont typeface="Arial" panose="020B0604020202020204" pitchFamily="34" charset="0"/>
              <a:buChar char="•"/>
            </a:pPr>
            <a:r>
              <a:rPr lang="en-US" dirty="0">
                <a:solidFill>
                  <a:schemeClr val="tx1"/>
                </a:solidFill>
              </a:rPr>
              <a:t>Effect of GDPR</a:t>
            </a:r>
          </a:p>
        </p:txBody>
      </p:sp>
      <p:sp>
        <p:nvSpPr>
          <p:cNvPr id="3" name="Title 2">
            <a:extLst>
              <a:ext uri="{FF2B5EF4-FFF2-40B4-BE49-F238E27FC236}">
                <a16:creationId xmlns:a16="http://schemas.microsoft.com/office/drawing/2014/main" id="{DA0C5274-85E3-4B02-AF09-89C078E6F179}"/>
              </a:ext>
            </a:extLst>
          </p:cNvPr>
          <p:cNvSpPr>
            <a:spLocks noGrp="1"/>
          </p:cNvSpPr>
          <p:nvPr>
            <p:ph type="title"/>
          </p:nvPr>
        </p:nvSpPr>
        <p:spPr/>
        <p:txBody>
          <a:bodyPr/>
          <a:lstStyle/>
          <a:p>
            <a:r>
              <a:rPr lang="en-US" dirty="0" err="1"/>
              <a:t>SaMD</a:t>
            </a:r>
            <a:r>
              <a:rPr lang="en-US" dirty="0"/>
              <a:t>: Regulation in the EU</a:t>
            </a:r>
          </a:p>
        </p:txBody>
      </p:sp>
      <p:pic>
        <p:nvPicPr>
          <p:cNvPr id="7" name="Picture 6" descr="Text&#10;&#10;Description automatically generated">
            <a:extLst>
              <a:ext uri="{FF2B5EF4-FFF2-40B4-BE49-F238E27FC236}">
                <a16:creationId xmlns:a16="http://schemas.microsoft.com/office/drawing/2014/main" id="{B6E67A8A-69B1-40AE-A656-8EEDCCE7A7C8}"/>
              </a:ext>
            </a:extLst>
          </p:cNvPr>
          <p:cNvPicPr>
            <a:picLocks noChangeAspect="1"/>
          </p:cNvPicPr>
          <p:nvPr/>
        </p:nvPicPr>
        <p:blipFill>
          <a:blip r:embed="rId3"/>
          <a:stretch>
            <a:fillRect/>
          </a:stretch>
        </p:blipFill>
        <p:spPr>
          <a:xfrm>
            <a:off x="2936875" y="4157663"/>
            <a:ext cx="5810250" cy="2019300"/>
          </a:xfrm>
          <a:prstGeom prst="rect">
            <a:avLst/>
          </a:prstGeom>
        </p:spPr>
      </p:pic>
      <p:pic>
        <p:nvPicPr>
          <p:cNvPr id="9" name="Picture 8" descr="Background pattern&#10;&#10;Description automatically generated">
            <a:extLst>
              <a:ext uri="{FF2B5EF4-FFF2-40B4-BE49-F238E27FC236}">
                <a16:creationId xmlns:a16="http://schemas.microsoft.com/office/drawing/2014/main" id="{9FB1053A-F72D-4A94-9C0A-6CEBF21A959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51742" y="570706"/>
            <a:ext cx="1372136" cy="914400"/>
          </a:xfrm>
          <a:prstGeom prst="rect">
            <a:avLst/>
          </a:prstGeom>
        </p:spPr>
      </p:pic>
    </p:spTree>
    <p:extLst>
      <p:ext uri="{BB962C8B-B14F-4D97-AF65-F5344CB8AC3E}">
        <p14:creationId xmlns:p14="http://schemas.microsoft.com/office/powerpoint/2010/main" val="273541904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DFD8055-FBC1-40AD-B3AB-FF6B5935B87A}"/>
              </a:ext>
            </a:extLst>
          </p:cNvPr>
          <p:cNvSpPr>
            <a:spLocks noGrp="1"/>
          </p:cNvSpPr>
          <p:nvPr>
            <p:ph idx="1"/>
          </p:nvPr>
        </p:nvSpPr>
        <p:spPr/>
        <p:txBody>
          <a:bodyPr>
            <a:normAutofit fontScale="92500"/>
          </a:bodyPr>
          <a:lstStyle/>
          <a:p>
            <a:r>
              <a:rPr lang="en-US" b="0" i="0" dirty="0">
                <a:solidFill>
                  <a:schemeClr val="tx1"/>
                </a:solidFill>
                <a:effectLst/>
              </a:rPr>
              <a:t>National Medical Products Administration (NMPA), formerly (</a:t>
            </a:r>
            <a:r>
              <a:rPr lang="en-US" b="1" i="0" dirty="0">
                <a:solidFill>
                  <a:schemeClr val="tx1"/>
                </a:solidFill>
                <a:effectLst/>
              </a:rPr>
              <a:t>China</a:t>
            </a:r>
            <a:r>
              <a:rPr lang="en-US" b="0" i="0" dirty="0">
                <a:solidFill>
                  <a:schemeClr val="tx1"/>
                </a:solidFill>
                <a:effectLst/>
              </a:rPr>
              <a:t> Food and Drug Administration, or CFDA), issued guidelines for </a:t>
            </a:r>
            <a:r>
              <a:rPr lang="en-US" b="0" i="0" dirty="0" err="1">
                <a:solidFill>
                  <a:schemeClr val="tx1"/>
                </a:solidFill>
                <a:effectLst/>
              </a:rPr>
              <a:t>SaMD</a:t>
            </a:r>
            <a:r>
              <a:rPr lang="en-US" b="0" i="0" dirty="0">
                <a:solidFill>
                  <a:schemeClr val="tx1"/>
                </a:solidFill>
                <a:effectLst/>
              </a:rPr>
              <a:t> in 2019</a:t>
            </a:r>
          </a:p>
          <a:p>
            <a:pPr algn="l"/>
            <a:r>
              <a:rPr lang="en-US" b="0" i="0" dirty="0">
                <a:solidFill>
                  <a:schemeClr val="tx1"/>
                </a:solidFill>
                <a:effectLst/>
              </a:rPr>
              <a:t>The four main considerations for the registration of AI-Aided Software:</a:t>
            </a:r>
          </a:p>
          <a:p>
            <a:pPr marL="457200" indent="-457200" algn="l" fontAlgn="base">
              <a:buFont typeface="Arial" panose="020B0604020202020204" pitchFamily="34" charset="0"/>
              <a:buChar char="•"/>
            </a:pPr>
            <a:r>
              <a:rPr lang="en-US" b="0" i="0" dirty="0">
                <a:solidFill>
                  <a:schemeClr val="tx1"/>
                </a:solidFill>
                <a:effectLst/>
              </a:rPr>
              <a:t>Needs analysis</a:t>
            </a:r>
          </a:p>
          <a:p>
            <a:pPr marL="457200" indent="-457200" algn="l" fontAlgn="base">
              <a:buFont typeface="Arial" panose="020B0604020202020204" pitchFamily="34" charset="0"/>
              <a:buChar char="•"/>
            </a:pPr>
            <a:r>
              <a:rPr lang="en-US" b="0" i="0" dirty="0">
                <a:solidFill>
                  <a:schemeClr val="tx1"/>
                </a:solidFill>
                <a:effectLst/>
              </a:rPr>
              <a:t>Data collection</a:t>
            </a:r>
          </a:p>
          <a:p>
            <a:pPr marL="457200" indent="-457200" algn="l" fontAlgn="base">
              <a:buFont typeface="Arial" panose="020B0604020202020204" pitchFamily="34" charset="0"/>
              <a:buChar char="•"/>
            </a:pPr>
            <a:r>
              <a:rPr lang="en-US" b="0" i="0" dirty="0">
                <a:solidFill>
                  <a:schemeClr val="tx1"/>
                </a:solidFill>
                <a:effectLst/>
              </a:rPr>
              <a:t>Algorithm design</a:t>
            </a:r>
          </a:p>
          <a:p>
            <a:pPr marL="457200" indent="-457200" algn="l" fontAlgn="base">
              <a:buFont typeface="Arial" panose="020B0604020202020204" pitchFamily="34" charset="0"/>
              <a:buChar char="•"/>
            </a:pPr>
            <a:r>
              <a:rPr lang="en-US" b="0" i="0" dirty="0">
                <a:solidFill>
                  <a:schemeClr val="tx1"/>
                </a:solidFill>
                <a:effectLst/>
              </a:rPr>
              <a:t>Verification and validation</a:t>
            </a:r>
          </a:p>
          <a:p>
            <a:r>
              <a:rPr lang="en-US" b="0" i="0" dirty="0">
                <a:solidFill>
                  <a:schemeClr val="tx1"/>
                </a:solidFill>
                <a:effectLst/>
              </a:rPr>
              <a:t>Minor data-driven software updates can be controlled through a quality management system without applying for Modification Registration</a:t>
            </a:r>
            <a:endParaRPr lang="en-US" dirty="0">
              <a:solidFill>
                <a:schemeClr val="tx1"/>
              </a:solidFill>
            </a:endParaRPr>
          </a:p>
        </p:txBody>
      </p:sp>
      <p:sp>
        <p:nvSpPr>
          <p:cNvPr id="3" name="Title 2">
            <a:extLst>
              <a:ext uri="{FF2B5EF4-FFF2-40B4-BE49-F238E27FC236}">
                <a16:creationId xmlns:a16="http://schemas.microsoft.com/office/drawing/2014/main" id="{DA0C5274-85E3-4B02-AF09-89C078E6F179}"/>
              </a:ext>
            </a:extLst>
          </p:cNvPr>
          <p:cNvSpPr>
            <a:spLocks noGrp="1"/>
          </p:cNvSpPr>
          <p:nvPr>
            <p:ph type="title"/>
          </p:nvPr>
        </p:nvSpPr>
        <p:spPr/>
        <p:txBody>
          <a:bodyPr/>
          <a:lstStyle/>
          <a:p>
            <a:r>
              <a:rPr lang="en-US" dirty="0" err="1"/>
              <a:t>SaMD</a:t>
            </a:r>
            <a:r>
              <a:rPr lang="en-US" dirty="0"/>
              <a:t>: Regulation in China</a:t>
            </a:r>
          </a:p>
        </p:txBody>
      </p:sp>
      <p:pic>
        <p:nvPicPr>
          <p:cNvPr id="5" name="Picture 4" descr="A picture containing icon&#10;&#10;Description automatically generated">
            <a:extLst>
              <a:ext uri="{FF2B5EF4-FFF2-40B4-BE49-F238E27FC236}">
                <a16:creationId xmlns:a16="http://schemas.microsoft.com/office/drawing/2014/main" id="{9CB02FCC-E2C9-4603-BDF2-478519108F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11748" y="386557"/>
            <a:ext cx="1760220" cy="914400"/>
          </a:xfrm>
          <a:prstGeom prst="rect">
            <a:avLst/>
          </a:prstGeom>
        </p:spPr>
      </p:pic>
    </p:spTree>
    <p:extLst>
      <p:ext uri="{BB962C8B-B14F-4D97-AF65-F5344CB8AC3E}">
        <p14:creationId xmlns:p14="http://schemas.microsoft.com/office/powerpoint/2010/main" val="21371810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51467-DE32-4B0D-80F0-48AB54142D3B}"/>
              </a:ext>
            </a:extLst>
          </p:cNvPr>
          <p:cNvSpPr>
            <a:spLocks noGrp="1"/>
          </p:cNvSpPr>
          <p:nvPr>
            <p:ph type="title"/>
          </p:nvPr>
        </p:nvSpPr>
        <p:spPr>
          <a:xfrm>
            <a:off x="7207045" y="376576"/>
            <a:ext cx="3501436" cy="1325563"/>
          </a:xfrm>
        </p:spPr>
        <p:txBody>
          <a:bodyPr>
            <a:noAutofit/>
          </a:bodyPr>
          <a:lstStyle/>
          <a:p>
            <a:r>
              <a:rPr lang="en-US" sz="2800" dirty="0"/>
              <a:t>Survey on Responsible AI in Healthcare</a:t>
            </a:r>
          </a:p>
        </p:txBody>
      </p:sp>
      <p:sp>
        <p:nvSpPr>
          <p:cNvPr id="6" name="TextBox 5">
            <a:extLst>
              <a:ext uri="{FF2B5EF4-FFF2-40B4-BE49-F238E27FC236}">
                <a16:creationId xmlns:a16="http://schemas.microsoft.com/office/drawing/2014/main" id="{65F00738-CB06-4FFB-AD9F-9CE3C29ABF75}"/>
              </a:ext>
            </a:extLst>
          </p:cNvPr>
          <p:cNvSpPr txBox="1"/>
          <p:nvPr/>
        </p:nvSpPr>
        <p:spPr>
          <a:xfrm>
            <a:off x="7207045" y="1800461"/>
            <a:ext cx="2330246" cy="461665"/>
          </a:xfrm>
          <a:prstGeom prst="rect">
            <a:avLst/>
          </a:prstGeom>
          <a:noFill/>
        </p:spPr>
        <p:txBody>
          <a:bodyPr wrap="square">
            <a:spAutoFit/>
          </a:bodyPr>
          <a:lstStyle/>
          <a:p>
            <a:r>
              <a:rPr lang="en-US" sz="2400" b="0" i="0" u="none" strike="noStrike" dirty="0">
                <a:solidFill>
                  <a:srgbClr val="1B95E0"/>
                </a:solidFill>
                <a:effectLst/>
                <a:latin typeface="-apple-system"/>
                <a:hlinkClick r:id="rId2"/>
              </a:rPr>
              <a:t>bit.ly/2U3XDCm</a:t>
            </a:r>
            <a:endParaRPr lang="en-US" sz="2400" dirty="0"/>
          </a:p>
        </p:txBody>
      </p:sp>
      <p:pic>
        <p:nvPicPr>
          <p:cNvPr id="8" name="Picture 7" descr="Text&#10;&#10;Description automatically generated">
            <a:extLst>
              <a:ext uri="{FF2B5EF4-FFF2-40B4-BE49-F238E27FC236}">
                <a16:creationId xmlns:a16="http://schemas.microsoft.com/office/drawing/2014/main" id="{0C1B93D5-80BA-40D0-A276-23BDE594F046}"/>
              </a:ext>
            </a:extLst>
          </p:cNvPr>
          <p:cNvPicPr>
            <a:picLocks noChangeAspect="1"/>
          </p:cNvPicPr>
          <p:nvPr/>
        </p:nvPicPr>
        <p:blipFill>
          <a:blip r:embed="rId3"/>
          <a:stretch>
            <a:fillRect/>
          </a:stretch>
        </p:blipFill>
        <p:spPr>
          <a:xfrm>
            <a:off x="1143812" y="228600"/>
            <a:ext cx="5216652" cy="6400800"/>
          </a:xfrm>
          <a:prstGeom prst="rect">
            <a:avLst/>
          </a:prstGeom>
        </p:spPr>
      </p:pic>
    </p:spTree>
    <p:extLst>
      <p:ext uri="{BB962C8B-B14F-4D97-AF65-F5344CB8AC3E}">
        <p14:creationId xmlns:p14="http://schemas.microsoft.com/office/powerpoint/2010/main" val="219923586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5A9B2A1-1CC2-4D74-AB52-7F0DE26A43AB}"/>
              </a:ext>
            </a:extLst>
          </p:cNvPr>
          <p:cNvSpPr>
            <a:spLocks noGrp="1"/>
          </p:cNvSpPr>
          <p:nvPr>
            <p:ph type="title"/>
          </p:nvPr>
        </p:nvSpPr>
        <p:spPr/>
        <p:txBody>
          <a:bodyPr/>
          <a:lstStyle/>
          <a:p>
            <a:r>
              <a:rPr lang="en-US" dirty="0"/>
              <a:t>Break 2 (15 minutes)</a:t>
            </a:r>
          </a:p>
        </p:txBody>
      </p:sp>
    </p:spTree>
    <p:extLst>
      <p:ext uri="{BB962C8B-B14F-4D97-AF65-F5344CB8AC3E}">
        <p14:creationId xmlns:p14="http://schemas.microsoft.com/office/powerpoint/2010/main" val="252519183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9F57C8-C8A6-4D77-B5CC-463681C60DE4}"/>
              </a:ext>
            </a:extLst>
          </p:cNvPr>
          <p:cNvSpPr>
            <a:spLocks noGrp="1"/>
          </p:cNvSpPr>
          <p:nvPr>
            <p:ph type="title"/>
          </p:nvPr>
        </p:nvSpPr>
        <p:spPr/>
        <p:txBody>
          <a:bodyPr/>
          <a:lstStyle/>
          <a:p>
            <a:r>
              <a:rPr lang="en-US" dirty="0"/>
              <a:t>Demo &amp; Artifacts</a:t>
            </a:r>
          </a:p>
        </p:txBody>
      </p:sp>
      <p:pic>
        <p:nvPicPr>
          <p:cNvPr id="3" name="Picture 2">
            <a:extLst>
              <a:ext uri="{FF2B5EF4-FFF2-40B4-BE49-F238E27FC236}">
                <a16:creationId xmlns:a16="http://schemas.microsoft.com/office/drawing/2014/main" id="{A88FB9F8-0EC6-450E-AF12-7C135B0DACCB}"/>
              </a:ext>
            </a:extLst>
          </p:cNvPr>
          <p:cNvPicPr>
            <a:picLocks noChangeAspect="1"/>
          </p:cNvPicPr>
          <p:nvPr/>
        </p:nvPicPr>
        <p:blipFill>
          <a:blip r:embed="rId2"/>
          <a:stretch>
            <a:fillRect/>
          </a:stretch>
        </p:blipFill>
        <p:spPr>
          <a:xfrm>
            <a:off x="11474038" y="323069"/>
            <a:ext cx="566348" cy="566348"/>
          </a:xfrm>
          <a:prstGeom prst="rect">
            <a:avLst/>
          </a:prstGeom>
        </p:spPr>
      </p:pic>
    </p:spTree>
    <p:extLst>
      <p:ext uri="{BB962C8B-B14F-4D97-AF65-F5344CB8AC3E}">
        <p14:creationId xmlns:p14="http://schemas.microsoft.com/office/powerpoint/2010/main" val="330934373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EE01BDD-7D15-43A7-BA16-7A13FDE550DE}"/>
              </a:ext>
            </a:extLst>
          </p:cNvPr>
          <p:cNvSpPr>
            <a:spLocks noGrp="1"/>
          </p:cNvSpPr>
          <p:nvPr>
            <p:ph type="title"/>
          </p:nvPr>
        </p:nvSpPr>
        <p:spPr>
          <a:xfrm>
            <a:off x="633571" y="2859847"/>
            <a:ext cx="10515600" cy="1325563"/>
          </a:xfrm>
        </p:spPr>
        <p:txBody>
          <a:bodyPr/>
          <a:lstStyle/>
          <a:p>
            <a:pPr algn="ctr"/>
            <a:r>
              <a:rPr lang="en-US" dirty="0"/>
              <a:t>Medical Device Industry Example</a:t>
            </a:r>
          </a:p>
        </p:txBody>
      </p:sp>
    </p:spTree>
    <p:extLst>
      <p:ext uri="{BB962C8B-B14F-4D97-AF65-F5344CB8AC3E}">
        <p14:creationId xmlns:p14="http://schemas.microsoft.com/office/powerpoint/2010/main" val="426808099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48642F-2719-6747-8D40-0D6E4A750C6A}"/>
              </a:ext>
            </a:extLst>
          </p:cNvPr>
          <p:cNvSpPr>
            <a:spLocks noGrp="1"/>
          </p:cNvSpPr>
          <p:nvPr>
            <p:ph type="title"/>
          </p:nvPr>
        </p:nvSpPr>
        <p:spPr>
          <a:xfrm>
            <a:off x="838200" y="2886075"/>
            <a:ext cx="10515600" cy="1645603"/>
          </a:xfrm>
        </p:spPr>
        <p:txBody>
          <a:bodyPr>
            <a:noAutofit/>
          </a:bodyPr>
          <a:lstStyle/>
          <a:p>
            <a:r>
              <a:rPr lang="en-US" sz="6000"/>
              <a:t>Library Demo</a:t>
            </a:r>
            <a:endParaRPr lang="en-US"/>
          </a:p>
        </p:txBody>
      </p:sp>
    </p:spTree>
    <p:extLst>
      <p:ext uri="{BB962C8B-B14F-4D97-AF65-F5344CB8AC3E}">
        <p14:creationId xmlns:p14="http://schemas.microsoft.com/office/powerpoint/2010/main" val="61580065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Graphical user interface, application&#10;&#10;Description automatically generated">
            <a:extLst>
              <a:ext uri="{FF2B5EF4-FFF2-40B4-BE49-F238E27FC236}">
                <a16:creationId xmlns:a16="http://schemas.microsoft.com/office/drawing/2014/main" id="{5518FBCD-4862-4560-A50B-73006BB50C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46318" y="0"/>
            <a:ext cx="5299364" cy="6858000"/>
          </a:xfrm>
          <a:prstGeom prst="rect">
            <a:avLst/>
          </a:prstGeom>
        </p:spPr>
      </p:pic>
    </p:spTree>
    <p:extLst>
      <p:ext uri="{BB962C8B-B14F-4D97-AF65-F5344CB8AC3E}">
        <p14:creationId xmlns:p14="http://schemas.microsoft.com/office/powerpoint/2010/main" val="295375039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Graphical user interface, application&#10;&#10;Description automatically generated">
            <a:extLst>
              <a:ext uri="{FF2B5EF4-FFF2-40B4-BE49-F238E27FC236}">
                <a16:creationId xmlns:a16="http://schemas.microsoft.com/office/drawing/2014/main" id="{5518FBCD-4862-4560-A50B-73006BB50C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83578" y="0"/>
            <a:ext cx="5299364" cy="6858000"/>
          </a:xfrm>
          <a:prstGeom prst="rect">
            <a:avLst/>
          </a:prstGeom>
        </p:spPr>
      </p:pic>
      <p:sp>
        <p:nvSpPr>
          <p:cNvPr id="3" name="Title 1">
            <a:extLst>
              <a:ext uri="{FF2B5EF4-FFF2-40B4-BE49-F238E27FC236}">
                <a16:creationId xmlns:a16="http://schemas.microsoft.com/office/drawing/2014/main" id="{5803449B-E936-464A-A4EB-60407B2F44FF}"/>
              </a:ext>
            </a:extLst>
          </p:cNvPr>
          <p:cNvSpPr txBox="1">
            <a:spLocks/>
          </p:cNvSpPr>
          <p:nvPr/>
        </p:nvSpPr>
        <p:spPr>
          <a:xfrm>
            <a:off x="385360" y="5721292"/>
            <a:ext cx="5453378" cy="888407"/>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b="0" i="0" kern="1200">
                <a:solidFill>
                  <a:schemeClr val="tx1"/>
                </a:solidFill>
                <a:latin typeface="Segoe UI Light" panose="020B0502040204020203" pitchFamily="34" charset="0"/>
                <a:ea typeface="+mj-ea"/>
                <a:cs typeface="Segoe UI Light" panose="020B0502040204020203" pitchFamily="34" charset="0"/>
              </a:defRPr>
            </a:lvl1pPr>
          </a:lstStyle>
          <a:p>
            <a:r>
              <a:rPr lang="en-US" sz="2400" dirty="0"/>
              <a:t>Survey on Responsible AI in Healthcare </a:t>
            </a:r>
            <a:r>
              <a:rPr lang="en-US" sz="2400" b="0" i="0" u="none" strike="noStrike" dirty="0">
                <a:solidFill>
                  <a:srgbClr val="1B95E0"/>
                </a:solidFill>
                <a:effectLst/>
                <a:hlinkClick r:id="rId3"/>
              </a:rPr>
              <a:t>bit.ly/2U3XDCm</a:t>
            </a:r>
            <a:endParaRPr lang="en-US" sz="2400" dirty="0"/>
          </a:p>
        </p:txBody>
      </p:sp>
      <p:sp>
        <p:nvSpPr>
          <p:cNvPr id="5" name="Title 3">
            <a:extLst>
              <a:ext uri="{FF2B5EF4-FFF2-40B4-BE49-F238E27FC236}">
                <a16:creationId xmlns:a16="http://schemas.microsoft.com/office/drawing/2014/main" id="{83AEF09C-77A5-4F40-B2A8-29E0EB475A42}"/>
              </a:ext>
            </a:extLst>
          </p:cNvPr>
          <p:cNvSpPr>
            <a:spLocks noGrp="1"/>
          </p:cNvSpPr>
          <p:nvPr>
            <p:ph type="ctrTitle"/>
          </p:nvPr>
        </p:nvSpPr>
        <p:spPr>
          <a:xfrm>
            <a:off x="281088" y="248301"/>
            <a:ext cx="6502489" cy="888407"/>
          </a:xfrm>
        </p:spPr>
        <p:txBody>
          <a:bodyPr>
            <a:normAutofit/>
          </a:bodyPr>
          <a:lstStyle/>
          <a:p>
            <a:pPr algn="ctr"/>
            <a:r>
              <a:rPr lang="en-US" sz="2400" i="0" dirty="0">
                <a:solidFill>
                  <a:schemeClr val="bg1">
                    <a:lumMod val="50000"/>
                  </a:schemeClr>
                </a:solidFill>
                <a:effectLst/>
                <a:latin typeface="+mn-lt"/>
              </a:rPr>
              <a:t>Software as a Medical Device:</a:t>
            </a:r>
            <a:br>
              <a:rPr lang="en-US" sz="2400" dirty="0">
                <a:latin typeface="+mn-lt"/>
              </a:rPr>
            </a:br>
            <a:r>
              <a:rPr lang="en-US" sz="2400" i="0" dirty="0">
                <a:solidFill>
                  <a:srgbClr val="222222"/>
                </a:solidFill>
                <a:effectLst/>
                <a:latin typeface="+mn-lt"/>
              </a:rPr>
              <a:t>Regulating AI in Healthcare via Responsible AI</a:t>
            </a:r>
            <a:endParaRPr lang="en-US" sz="2400" dirty="0">
              <a:latin typeface="+mn-lt"/>
            </a:endParaRPr>
          </a:p>
        </p:txBody>
      </p:sp>
      <p:pic>
        <p:nvPicPr>
          <p:cNvPr id="9" name="Picture 8" descr="Diagram, timeline&#10;&#10;Description automatically generated">
            <a:extLst>
              <a:ext uri="{FF2B5EF4-FFF2-40B4-BE49-F238E27FC236}">
                <a16:creationId xmlns:a16="http://schemas.microsoft.com/office/drawing/2014/main" id="{31FADDD2-27E3-4503-870C-0F3A276ABF5E}"/>
              </a:ext>
            </a:extLst>
          </p:cNvPr>
          <p:cNvPicPr>
            <a:picLocks noChangeAspect="1"/>
          </p:cNvPicPr>
          <p:nvPr/>
        </p:nvPicPr>
        <p:blipFill>
          <a:blip r:embed="rId4"/>
          <a:stretch>
            <a:fillRect/>
          </a:stretch>
        </p:blipFill>
        <p:spPr>
          <a:xfrm>
            <a:off x="3658292" y="2667700"/>
            <a:ext cx="2444852" cy="1371600"/>
          </a:xfrm>
          <a:prstGeom prst="rect">
            <a:avLst/>
          </a:prstGeom>
        </p:spPr>
      </p:pic>
      <p:pic>
        <p:nvPicPr>
          <p:cNvPr id="10" name="Picture 9" descr="Text&#10;&#10;Description automatically generated with medium confidence">
            <a:extLst>
              <a:ext uri="{FF2B5EF4-FFF2-40B4-BE49-F238E27FC236}">
                <a16:creationId xmlns:a16="http://schemas.microsoft.com/office/drawing/2014/main" id="{3AF0D3A9-FB44-4C59-BECE-428157E9852E}"/>
              </a:ext>
            </a:extLst>
          </p:cNvPr>
          <p:cNvPicPr>
            <a:picLocks noChangeAspect="1"/>
          </p:cNvPicPr>
          <p:nvPr/>
        </p:nvPicPr>
        <p:blipFill>
          <a:blip r:embed="rId5"/>
          <a:stretch>
            <a:fillRect/>
          </a:stretch>
        </p:blipFill>
        <p:spPr>
          <a:xfrm>
            <a:off x="1198737" y="2667700"/>
            <a:ext cx="2459555" cy="1371600"/>
          </a:xfrm>
          <a:prstGeom prst="rect">
            <a:avLst/>
          </a:prstGeom>
        </p:spPr>
      </p:pic>
      <p:sp>
        <p:nvSpPr>
          <p:cNvPr id="11" name="Content Placeholder 1">
            <a:extLst>
              <a:ext uri="{FF2B5EF4-FFF2-40B4-BE49-F238E27FC236}">
                <a16:creationId xmlns:a16="http://schemas.microsoft.com/office/drawing/2014/main" id="{B82BFB74-EA8C-496C-9242-4220C970DA8F}"/>
              </a:ext>
            </a:extLst>
          </p:cNvPr>
          <p:cNvSpPr txBox="1">
            <a:spLocks/>
          </p:cNvSpPr>
          <p:nvPr/>
        </p:nvSpPr>
        <p:spPr>
          <a:xfrm>
            <a:off x="1241491" y="4106853"/>
            <a:ext cx="4457983" cy="66527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2">
                    <a:lumMod val="50000"/>
                  </a:schemeClr>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2">
                    <a:lumMod val="50000"/>
                  </a:schemeClr>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2">
                    <a:lumMod val="50000"/>
                  </a:schemeClr>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2">
                    <a:lumMod val="50000"/>
                  </a:schemeClr>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2">
                    <a:lumMod val="50000"/>
                  </a:schemeClr>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400" b="1" dirty="0">
                <a:solidFill>
                  <a:schemeClr val="tx1"/>
                </a:solidFill>
              </a:rPr>
              <a:t>Additional Tutorials</a:t>
            </a:r>
            <a:endParaRPr lang="en-US" sz="1400" b="1" dirty="0">
              <a:solidFill>
                <a:schemeClr val="tx1"/>
              </a:solidFill>
              <a:hlinkClick r:id="rId6">
                <a:extLst>
                  <a:ext uri="{A12FA001-AC4F-418D-AE19-62706E023703}">
                    <ahyp:hlinkClr xmlns:ahyp="http://schemas.microsoft.com/office/drawing/2018/hyperlinkcolor" val="tx"/>
                  </a:ext>
                </a:extLst>
              </a:hlinkClick>
            </a:endParaRPr>
          </a:p>
          <a:p>
            <a:r>
              <a:rPr lang="en-US" sz="1400" dirty="0">
                <a:solidFill>
                  <a:schemeClr val="accent1"/>
                </a:solidFill>
                <a:hlinkClick r:id="rId6">
                  <a:extLst>
                    <a:ext uri="{A12FA001-AC4F-418D-AE19-62706E023703}">
                      <ahyp:hlinkClr xmlns:ahyp="http://schemas.microsoft.com/office/drawing/2018/hyperlinkcolor" val="tx"/>
                    </a:ext>
                  </a:extLst>
                </a:hlinkClick>
              </a:rPr>
              <a:t>https://www.youtube.com/user/vonaurum7</a:t>
            </a:r>
            <a:endParaRPr lang="en-US" sz="1400" dirty="0">
              <a:solidFill>
                <a:schemeClr val="accent1"/>
              </a:solidFill>
            </a:endParaRPr>
          </a:p>
        </p:txBody>
      </p:sp>
      <p:sp>
        <p:nvSpPr>
          <p:cNvPr id="12" name="TextBox 11">
            <a:extLst>
              <a:ext uri="{FF2B5EF4-FFF2-40B4-BE49-F238E27FC236}">
                <a16:creationId xmlns:a16="http://schemas.microsoft.com/office/drawing/2014/main" id="{E74CD398-908A-48E0-89E6-1A284261AFD5}"/>
              </a:ext>
            </a:extLst>
          </p:cNvPr>
          <p:cNvSpPr txBox="1"/>
          <p:nvPr/>
        </p:nvSpPr>
        <p:spPr>
          <a:xfrm>
            <a:off x="1826273" y="1182782"/>
            <a:ext cx="6094602" cy="369332"/>
          </a:xfrm>
          <a:prstGeom prst="rect">
            <a:avLst/>
          </a:prstGeom>
          <a:noFill/>
        </p:spPr>
        <p:txBody>
          <a:bodyPr wrap="square">
            <a:spAutoFit/>
          </a:bodyPr>
          <a:lstStyle/>
          <a:p>
            <a:r>
              <a:rPr lang="en-US" sz="1800" dirty="0">
                <a:solidFill>
                  <a:schemeClr val="accent1"/>
                </a:solidFill>
                <a:hlinkClick r:id="rId7">
                  <a:extLst>
                    <a:ext uri="{A12FA001-AC4F-418D-AE19-62706E023703}">
                      <ahyp:hlinkClr xmlns:ahyp="http://schemas.microsoft.com/office/drawing/2018/hyperlinkcolor" val="tx"/>
                    </a:ext>
                  </a:extLst>
                </a:hlinkClick>
              </a:rPr>
              <a:t>https://responsibleml.github.io/</a:t>
            </a:r>
            <a:endParaRPr lang="en-US" sz="1800" dirty="0">
              <a:solidFill>
                <a:schemeClr val="accent1"/>
              </a:solidFill>
            </a:endParaRPr>
          </a:p>
        </p:txBody>
      </p:sp>
      <p:sp>
        <p:nvSpPr>
          <p:cNvPr id="14" name="TextBox 13">
            <a:extLst>
              <a:ext uri="{FF2B5EF4-FFF2-40B4-BE49-F238E27FC236}">
                <a16:creationId xmlns:a16="http://schemas.microsoft.com/office/drawing/2014/main" id="{D32705FA-0A81-4527-B2F4-E0993A965CB1}"/>
              </a:ext>
            </a:extLst>
          </p:cNvPr>
          <p:cNvSpPr txBox="1"/>
          <p:nvPr/>
        </p:nvSpPr>
        <p:spPr>
          <a:xfrm>
            <a:off x="2011050" y="1614251"/>
            <a:ext cx="3042564" cy="369332"/>
          </a:xfrm>
          <a:prstGeom prst="rect">
            <a:avLst/>
          </a:prstGeom>
          <a:noFill/>
        </p:spPr>
        <p:txBody>
          <a:bodyPr wrap="none" rtlCol="0">
            <a:spAutoFit/>
          </a:bodyPr>
          <a:lstStyle/>
          <a:p>
            <a:r>
              <a:rPr lang="en-US" dirty="0"/>
              <a:t>Contact: </a:t>
            </a:r>
            <a:r>
              <a:rPr lang="en-US" dirty="0">
                <a:hlinkClick r:id="rId8"/>
              </a:rPr>
              <a:t>maahmad@uw.edu</a:t>
            </a:r>
            <a:endParaRPr lang="en-US" dirty="0"/>
          </a:p>
        </p:txBody>
      </p:sp>
    </p:spTree>
    <p:extLst>
      <p:ext uri="{BB962C8B-B14F-4D97-AF65-F5344CB8AC3E}">
        <p14:creationId xmlns:p14="http://schemas.microsoft.com/office/powerpoint/2010/main" val="315358850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51467-DE32-4B0D-80F0-48AB54142D3B}"/>
              </a:ext>
            </a:extLst>
          </p:cNvPr>
          <p:cNvSpPr>
            <a:spLocks noGrp="1"/>
          </p:cNvSpPr>
          <p:nvPr>
            <p:ph type="title"/>
          </p:nvPr>
        </p:nvSpPr>
        <p:spPr>
          <a:xfrm>
            <a:off x="7207045" y="376576"/>
            <a:ext cx="3501436" cy="1325563"/>
          </a:xfrm>
        </p:spPr>
        <p:txBody>
          <a:bodyPr>
            <a:noAutofit/>
          </a:bodyPr>
          <a:lstStyle/>
          <a:p>
            <a:r>
              <a:rPr lang="en-US" sz="2800" dirty="0"/>
              <a:t>Survey on Responsible AI in Healthcare</a:t>
            </a:r>
          </a:p>
        </p:txBody>
      </p:sp>
      <p:sp>
        <p:nvSpPr>
          <p:cNvPr id="6" name="TextBox 5">
            <a:extLst>
              <a:ext uri="{FF2B5EF4-FFF2-40B4-BE49-F238E27FC236}">
                <a16:creationId xmlns:a16="http://schemas.microsoft.com/office/drawing/2014/main" id="{65F00738-CB06-4FFB-AD9F-9CE3C29ABF75}"/>
              </a:ext>
            </a:extLst>
          </p:cNvPr>
          <p:cNvSpPr txBox="1"/>
          <p:nvPr/>
        </p:nvSpPr>
        <p:spPr>
          <a:xfrm>
            <a:off x="7207045" y="1800461"/>
            <a:ext cx="2330246" cy="461665"/>
          </a:xfrm>
          <a:prstGeom prst="rect">
            <a:avLst/>
          </a:prstGeom>
          <a:noFill/>
        </p:spPr>
        <p:txBody>
          <a:bodyPr wrap="square">
            <a:spAutoFit/>
          </a:bodyPr>
          <a:lstStyle/>
          <a:p>
            <a:r>
              <a:rPr lang="en-US" sz="2400" b="0" i="0" u="none" strike="noStrike" dirty="0">
                <a:solidFill>
                  <a:srgbClr val="1B95E0"/>
                </a:solidFill>
                <a:effectLst/>
                <a:latin typeface="-apple-system"/>
                <a:hlinkClick r:id="rId2"/>
              </a:rPr>
              <a:t>bit.ly/2U3XDCm</a:t>
            </a:r>
            <a:endParaRPr lang="en-US" sz="2400" dirty="0"/>
          </a:p>
        </p:txBody>
      </p:sp>
      <p:pic>
        <p:nvPicPr>
          <p:cNvPr id="8" name="Picture 7" descr="Text&#10;&#10;Description automatically generated">
            <a:extLst>
              <a:ext uri="{FF2B5EF4-FFF2-40B4-BE49-F238E27FC236}">
                <a16:creationId xmlns:a16="http://schemas.microsoft.com/office/drawing/2014/main" id="{0C1B93D5-80BA-40D0-A276-23BDE594F046}"/>
              </a:ext>
            </a:extLst>
          </p:cNvPr>
          <p:cNvPicPr>
            <a:picLocks noChangeAspect="1"/>
          </p:cNvPicPr>
          <p:nvPr/>
        </p:nvPicPr>
        <p:blipFill>
          <a:blip r:embed="rId3"/>
          <a:stretch>
            <a:fillRect/>
          </a:stretch>
        </p:blipFill>
        <p:spPr>
          <a:xfrm>
            <a:off x="1143812" y="228600"/>
            <a:ext cx="5216652" cy="6400800"/>
          </a:xfrm>
          <a:prstGeom prst="rect">
            <a:avLst/>
          </a:prstGeom>
        </p:spPr>
      </p:pic>
    </p:spTree>
    <p:extLst>
      <p:ext uri="{BB962C8B-B14F-4D97-AF65-F5344CB8AC3E}">
        <p14:creationId xmlns:p14="http://schemas.microsoft.com/office/powerpoint/2010/main" val="741691628"/>
      </p:ext>
    </p:extLst>
  </p:cSld>
  <p:clrMapOvr>
    <a:masterClrMapping/>
  </p:clrMapOvr>
</p:sld>
</file>

<file path=ppt/theme/theme1.xml><?xml version="1.0" encoding="utf-8"?>
<a:theme xmlns:a="http://schemas.openxmlformats.org/drawingml/2006/main" name="1_Office Theme">
  <a:themeElements>
    <a:clrScheme name="44546A">
      <a:dk1>
        <a:srgbClr val="000000"/>
      </a:dk1>
      <a:lt1>
        <a:srgbClr val="FFFFFF"/>
      </a:lt1>
      <a:dk2>
        <a:srgbClr val="44546A"/>
      </a:dk2>
      <a:lt2>
        <a:srgbClr val="E7E6E6"/>
      </a:lt2>
      <a:accent1>
        <a:srgbClr val="D00095"/>
      </a:accent1>
      <a:accent2>
        <a:srgbClr val="937FED"/>
      </a:accent2>
      <a:accent3>
        <a:srgbClr val="2096F3"/>
      </a:accent3>
      <a:accent4>
        <a:srgbClr val="FFB31C"/>
      </a:accent4>
      <a:accent5>
        <a:srgbClr val="0DDE6E"/>
      </a:accent5>
      <a:accent6>
        <a:srgbClr val="DE2B18"/>
      </a:accent6>
      <a:hlink>
        <a:srgbClr val="D00095"/>
      </a:hlink>
      <a:folHlink>
        <a:srgbClr val="954F72"/>
      </a:folHlink>
    </a:clrScheme>
    <a:fontScheme name="Segoe">
      <a:majorFont>
        <a:latin typeface="Calibr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KenSci Template 2021" id="{F9C944CD-B095-1C4D-9B94-2C659529E51C}" vid="{60E3FFEB-BADD-F84D-AEB5-B02632C431A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44546A">
    <a:dk1>
      <a:srgbClr val="000000"/>
    </a:dk1>
    <a:lt1>
      <a:srgbClr val="FFFFFF"/>
    </a:lt1>
    <a:dk2>
      <a:srgbClr val="44546A"/>
    </a:dk2>
    <a:lt2>
      <a:srgbClr val="E7E6E6"/>
    </a:lt2>
    <a:accent1>
      <a:srgbClr val="D00095"/>
    </a:accent1>
    <a:accent2>
      <a:srgbClr val="937FED"/>
    </a:accent2>
    <a:accent3>
      <a:srgbClr val="2096F3"/>
    </a:accent3>
    <a:accent4>
      <a:srgbClr val="FFB31C"/>
    </a:accent4>
    <a:accent5>
      <a:srgbClr val="0DDE6E"/>
    </a:accent5>
    <a:accent6>
      <a:srgbClr val="DE2B18"/>
    </a:accent6>
    <a:hlink>
      <a:srgbClr val="D00095"/>
    </a:hlink>
    <a:folHlink>
      <a:srgbClr val="954F72"/>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AEC7C7526F3BB4A92DF83DE35BFD15D" ma:contentTypeVersion="12" ma:contentTypeDescription="Create a new document." ma:contentTypeScope="" ma:versionID="5aaf0a3be98059b29a85d84afe4e7244">
  <xsd:schema xmlns:xsd="http://www.w3.org/2001/XMLSchema" xmlns:xs="http://www.w3.org/2001/XMLSchema" xmlns:p="http://schemas.microsoft.com/office/2006/metadata/properties" xmlns:ns2="e057cc39-623c-476e-b661-90aa6abd2cbf" xmlns:ns3="1275e166-0ffa-4ad7-97e9-c468c00a253b" targetNamespace="http://schemas.microsoft.com/office/2006/metadata/properties" ma:root="true" ma:fieldsID="3a229e4b937a1c71abe7e49d036aa152" ns2:_="" ns3:_="">
    <xsd:import namespace="e057cc39-623c-476e-b661-90aa6abd2cbf"/>
    <xsd:import namespace="1275e166-0ffa-4ad7-97e9-c468c00a253b"/>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MediaServiceAutoTags" minOccurs="0"/>
                <xsd:element ref="ns2:MediaServiceGenerationTime" minOccurs="0"/>
                <xsd:element ref="ns2:MediaServiceEventHashCode" minOccurs="0"/>
                <xsd:element ref="ns2:MediaServiceOCR" minOccurs="0"/>
                <xsd:element ref="ns2:MediaServiceDateTake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057cc39-623c-476e-b661-90aa6abd2cb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4" nillable="true" ma:displayName="Tags" ma:internalName="MediaServiceAutoTags"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1275e166-0ffa-4ad7-97e9-c468c00a253b"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CD28E4C-3776-4E1A-BAA6-5BDB412A0ABB}"/>
</file>

<file path=customXml/itemProps2.xml><?xml version="1.0" encoding="utf-8"?>
<ds:datastoreItem xmlns:ds="http://schemas.openxmlformats.org/officeDocument/2006/customXml" ds:itemID="{89797065-593A-4281-A82A-642375450D5B}">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452B2090-931F-4BA8-901D-97AA05300C48}">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PPT Template confidential - 2021 Q1</Template>
  <TotalTime>7780</TotalTime>
  <Words>10104</Words>
  <Application>Microsoft Office PowerPoint</Application>
  <PresentationFormat>Widescreen</PresentationFormat>
  <Paragraphs>766</Paragraphs>
  <Slides>116</Slides>
  <Notes>62</Notes>
  <HiddenSlides>2</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116</vt:i4>
      </vt:variant>
    </vt:vector>
  </HeadingPairs>
  <TitlesOfParts>
    <vt:vector size="130" baseType="lpstr">
      <vt:lpstr>AGaramondPro</vt:lpstr>
      <vt:lpstr>-apple-system</vt:lpstr>
      <vt:lpstr>Arial</vt:lpstr>
      <vt:lpstr>Calibri</vt:lpstr>
      <vt:lpstr>Calibri Light</vt:lpstr>
      <vt:lpstr>charter</vt:lpstr>
      <vt:lpstr>Georgia</vt:lpstr>
      <vt:lpstr>Independent</vt:lpstr>
      <vt:lpstr>PTSerif</vt:lpstr>
      <vt:lpstr>Roboto</vt:lpstr>
      <vt:lpstr>Segoe UI</vt:lpstr>
      <vt:lpstr>Segoe UI Light</vt:lpstr>
      <vt:lpstr>Segoe UI Semibold</vt:lpstr>
      <vt:lpstr>1_Office Theme</vt:lpstr>
      <vt:lpstr>Software as a Medical Device: Regulating AI in Healthcare via Responsible AI</vt:lpstr>
      <vt:lpstr>PowerPoint Presentation</vt:lpstr>
      <vt:lpstr>Survey on Responsible AI in Healthcare</vt:lpstr>
      <vt:lpstr>PowerPoint Presentation</vt:lpstr>
      <vt:lpstr>Motivation: Why is this conversation needed?</vt:lpstr>
      <vt:lpstr>Motivation: SaMD Regulations for AI/ML Community</vt:lpstr>
      <vt:lpstr>AI in Healthcare</vt:lpstr>
      <vt:lpstr>Why do we need ethical and responsible AI in Healthcare?</vt:lpstr>
      <vt:lpstr>Failures of AI in Healthcare</vt:lpstr>
      <vt:lpstr>Unique challenges of AI in Healthcare</vt:lpstr>
      <vt:lpstr>Optimizing for outcomes is (mostly) not optimizing objective functions</vt:lpstr>
      <vt:lpstr>Regulating Medicine and Healthcare: Why Does FDA Exist?</vt:lpstr>
      <vt:lpstr>FDA’s Approvals at a glance</vt:lpstr>
      <vt:lpstr>What is a Device?</vt:lpstr>
      <vt:lpstr>The definition of a Medical Device is very broad!</vt:lpstr>
      <vt:lpstr>Software in the Medical Device Regulatory World</vt:lpstr>
      <vt:lpstr>What is Software as a Medical Device?</vt:lpstr>
      <vt:lpstr>Regulations vs. Standards</vt:lpstr>
      <vt:lpstr>What is Responsible AI?</vt:lpstr>
      <vt:lpstr>Responsible AI across the ML Cycle</vt:lpstr>
      <vt:lpstr>Ethical Principles in Healthcare</vt:lpstr>
      <vt:lpstr>Traditional Medical Device approval cycle and classes</vt:lpstr>
      <vt:lpstr>Problems with Drug &amp; Device Approval</vt:lpstr>
      <vt:lpstr>Regulating Medical Products</vt:lpstr>
      <vt:lpstr>History of FDA Regulation</vt:lpstr>
      <vt:lpstr>History of FDA Regulation</vt:lpstr>
      <vt:lpstr>FDA Device Classification</vt:lpstr>
      <vt:lpstr>Product to Market Cycle I: Establish the Product</vt:lpstr>
      <vt:lpstr>Product to Market Cycle II: Identify Purpose</vt:lpstr>
      <vt:lpstr>Product to Market Cycle: Verification &amp; Identification</vt:lpstr>
      <vt:lpstr>Product to Market Cycle: Evidence &amp; Submission</vt:lpstr>
      <vt:lpstr>FDA Medical Device Approval Pathway</vt:lpstr>
      <vt:lpstr>Premarket Submission Types</vt:lpstr>
      <vt:lpstr>FDA Approval for Drugs and Devices</vt:lpstr>
      <vt:lpstr>PowerPoint Presentation</vt:lpstr>
      <vt:lpstr>Software as a Medical Device (SaMD) and ML</vt:lpstr>
      <vt:lpstr>Types of Regulated Software</vt:lpstr>
      <vt:lpstr>IEC 62304 – Medical device software Life Cycle</vt:lpstr>
      <vt:lpstr>IECE 62304 Safety Classes</vt:lpstr>
      <vt:lpstr>Regulatory Landscape for SaMD</vt:lpstr>
      <vt:lpstr>FDA’s Pre-Cert Program</vt:lpstr>
      <vt:lpstr>SaMD vs. Variance in ML Systems</vt:lpstr>
      <vt:lpstr>Survey on Responsible AI in Healthcare</vt:lpstr>
      <vt:lpstr>Break 1 (15 minutes)</vt:lpstr>
      <vt:lpstr>Shortcomings of current regulations and advances in AI</vt:lpstr>
      <vt:lpstr>PowerPoint Presentation</vt:lpstr>
      <vt:lpstr>Limits on FDA’s Regulatory Scope</vt:lpstr>
      <vt:lpstr>Limitations of the (current) Regulatory Landscape</vt:lpstr>
      <vt:lpstr>Shortcomings of FDA’s Guidelines</vt:lpstr>
      <vt:lpstr>FDA’s Traditional model vs. AI</vt:lpstr>
      <vt:lpstr>Regulatory Limitations: Traceability of Harm</vt:lpstr>
      <vt:lpstr>Regulatory Limitations: Are ML models Products?</vt:lpstr>
      <vt:lpstr>Regulatory Limitations: Technical Challenges</vt:lpstr>
      <vt:lpstr>Regulatory Limitations: Defining Fairness &amp; Measuring Bias</vt:lpstr>
      <vt:lpstr>Principles for Responsible AI in Healthcare?</vt:lpstr>
      <vt:lpstr>Responsible AI and Regulation in Healthcare</vt:lpstr>
      <vt:lpstr>Ethics Washing in Healthcare AI</vt:lpstr>
      <vt:lpstr>Regulating AI: Opportunities for the AI expert</vt:lpstr>
      <vt:lpstr>PowerPoint Presentation</vt:lpstr>
      <vt:lpstr>Responsible AI across the AI/ML Life Cycle</vt:lpstr>
      <vt:lpstr>Responsible AI across the ML Cycle Revisited</vt:lpstr>
      <vt:lpstr>Stakeholders in the Machine Learning Cycle</vt:lpstr>
      <vt:lpstr>Data: Trouble with Labels</vt:lpstr>
      <vt:lpstr>Data: Trouble with Labels</vt:lpstr>
      <vt:lpstr>Data: Trouble with Labels: Pressure Injury</vt:lpstr>
      <vt:lpstr>Data, Practice of Medicine and AI</vt:lpstr>
      <vt:lpstr>Unintended Consequences &amp; Need for User Studies</vt:lpstr>
      <vt:lpstr>Misapplied or unreliable models/algorithms</vt:lpstr>
      <vt:lpstr>Bias in Machine Learning Cycle</vt:lpstr>
      <vt:lpstr>Optimizing the target variable is not optimizing the outcome</vt:lpstr>
      <vt:lpstr>Healthcare Needs ≠ Healthcare Costs</vt:lpstr>
      <vt:lpstr>Regulating AI/ML: Focusing on the Specific</vt:lpstr>
      <vt:lpstr>Treatment Effect is not monotonic</vt:lpstr>
      <vt:lpstr>Underspecification in ML</vt:lpstr>
      <vt:lpstr>Consequences of Underspecification</vt:lpstr>
      <vt:lpstr>The Problem of Non-Stationarity</vt:lpstr>
      <vt:lpstr>Modeling Long Term Impact of AI/ML</vt:lpstr>
      <vt:lpstr>From High resource to Low resource environments</vt:lpstr>
      <vt:lpstr>Generalization problems in moving from High resource to low resource environments</vt:lpstr>
      <vt:lpstr>AI Audits in Responsible ML</vt:lpstr>
      <vt:lpstr>Responsible AI: Model Templates</vt:lpstr>
      <vt:lpstr>Extraneous factors in Decision Making in AI/ML systems</vt:lpstr>
      <vt:lpstr>Comprehension, Cognition and Responsible AI</vt:lpstr>
      <vt:lpstr>How should algorithms be regulated?</vt:lpstr>
      <vt:lpstr>Regulation: An FDA for ML and Algorithms?</vt:lpstr>
      <vt:lpstr>PowerPoint Presentation</vt:lpstr>
      <vt:lpstr>Cultural Problems in Tech: AI as panacea Trap</vt:lpstr>
      <vt:lpstr>Cultural Problems in Tech: Technological solutionism </vt:lpstr>
      <vt:lpstr>Community Initiatives</vt:lpstr>
      <vt:lpstr>SaMD: Regulation in the EU</vt:lpstr>
      <vt:lpstr>SaMD: Regulation in China</vt:lpstr>
      <vt:lpstr>Survey on Responsible AI in Healthcare</vt:lpstr>
      <vt:lpstr>Break 2 (15 minutes)</vt:lpstr>
      <vt:lpstr>Demo &amp; Artifacts</vt:lpstr>
      <vt:lpstr>Medical Device Industry Example</vt:lpstr>
      <vt:lpstr>Library Demo</vt:lpstr>
      <vt:lpstr>PowerPoint Presentation</vt:lpstr>
      <vt:lpstr>Software as a Medical Device: Regulating AI in Healthcare via Responsible AI</vt:lpstr>
      <vt:lpstr>Survey on Responsible AI in Healthcare</vt:lpstr>
      <vt:lpstr>Survey Results</vt:lpstr>
      <vt:lpstr>Additional Tutorials on Responsible AI</vt:lpstr>
      <vt:lpstr>Conclusion</vt:lpstr>
      <vt:lpstr>Bibliography</vt:lpstr>
      <vt:lpstr>Appendix</vt:lpstr>
      <vt:lpstr>Overcoming Regulatory Shortcomings</vt:lpstr>
      <vt:lpstr>Responsible AI as Design Thinking</vt:lpstr>
      <vt:lpstr>Fairness</vt:lpstr>
      <vt:lpstr>Regulatory Landscape: Guidelines &amp; Standards</vt:lpstr>
      <vt:lpstr>UK</vt:lpstr>
      <vt:lpstr>Need for interdisciplinary perspectives</vt:lpstr>
      <vt:lpstr>AI and the Law</vt:lpstr>
      <vt:lpstr>AI and the Law: Success</vt:lpstr>
      <vt:lpstr>AI and the Law: Failures</vt:lpstr>
      <vt:lpstr>The view from Social Sciences &amp; Humanities</vt:lpstr>
      <vt:lpstr>Key Lessons 1</vt:lpstr>
      <vt:lpstr>Key Lessons 2</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 goes here</dc:title>
  <dc:creator>Aurangzeb Ahmad</dc:creator>
  <cp:lastModifiedBy>Aurangzeb Ahmad</cp:lastModifiedBy>
  <cp:revision>532</cp:revision>
  <dcterms:created xsi:type="dcterms:W3CDTF">2021-07-12T14:26:27Z</dcterms:created>
  <dcterms:modified xsi:type="dcterms:W3CDTF">2021-10-30T19:06:11Z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0x0101005AEC7C7526F3BB4A92DF83DE35BFD15D</vt:lpwstr>
  </property>
</Properties>
</file>